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charts/chart20.xml" ContentType="application/vnd.openxmlformats-officedocument.drawingml.chart+xml"/>
  <Override PartName="/ppt/theme/themeOverride2.xml" ContentType="application/vnd.openxmlformats-officedocument.themeOverride+xml"/>
  <Override PartName="/ppt/charts/chart21.xml" ContentType="application/vnd.openxmlformats-officedocument.drawingml.chart+xml"/>
  <Override PartName="/ppt/theme/themeOverride3.xml" ContentType="application/vnd.openxmlformats-officedocument.themeOverride+xml"/>
  <Override PartName="/ppt/charts/chart22.xml" ContentType="application/vnd.openxmlformats-officedocument.drawingml.chart+xml"/>
  <Override PartName="/ppt/theme/themeOverride4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1" r:id="rId2"/>
    <p:sldId id="389" r:id="rId3"/>
    <p:sldId id="390" r:id="rId4"/>
    <p:sldId id="396" r:id="rId5"/>
    <p:sldId id="391" r:id="rId6"/>
    <p:sldId id="366" r:id="rId7"/>
    <p:sldId id="367" r:id="rId8"/>
    <p:sldId id="368" r:id="rId9"/>
    <p:sldId id="369" r:id="rId10"/>
    <p:sldId id="370" r:id="rId11"/>
    <p:sldId id="371" r:id="rId12"/>
    <p:sldId id="392" r:id="rId13"/>
    <p:sldId id="393" r:id="rId14"/>
    <p:sldId id="394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6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3143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/>
  </p:normalViewPr>
  <p:slideViewPr>
    <p:cSldViewPr>
      <p:cViewPr>
        <p:scale>
          <a:sx n="72" d="100"/>
          <a:sy n="72" d="100"/>
        </p:scale>
        <p:origin x="-1236" y="6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KPI%20UPM%202014\Q2%202014\Gauge%20Q2%2011%20julai%202014%20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uge%20Q4%2020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uge%20Q4%2020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uge%20Q4%20201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uge%20Q4%20201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uge%20Q4%20201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KPI%20Q4%202014\Gauge%20Q4%202014%20(11jan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KPI%20Q4%202014\Gauge%20Q4%202014%20(11jan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KPI%20Q4%202014\Gauge%20Q4%202014%20(11jan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KPI%20Q4%202014\Gauge%20Q4%202014%20(11jan)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My%20Documents\Downloads\GAUGE%202012%20(Q3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K3\Desktop\Gauge%20Q3%202014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My%20Documents\Downloads\GAUGE%202012%20(Q3).xlsx" TargetMode="External"/><Relationship Id="rId1" Type="http://schemas.openxmlformats.org/officeDocument/2006/relationships/themeOverride" Target="../theme/themeOverride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My%20Documents\Downloads\GAUGE%202012%20(Q3).xlsx" TargetMode="External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My%20Documents\Downloads\GAUGE%202012%20(Q3).xlsx" TargetMode="External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KPI%202013\GAUGE%202012%20(Q4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GAUGE%202013%20(Q4)%20(2)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KPI%202013\GAUGE%202012%20(Q4)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KPI%202013\GAUGE%202012%20(Q4)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My%20Documents\Downloads\GAUGE%202012%20(Q3).xlsx" TargetMode="External"/><Relationship Id="rId1" Type="http://schemas.openxmlformats.org/officeDocument/2006/relationships/themeOverride" Target="../theme/themeOverride5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KPI%20Q4%202014\GAUGE%202013%20(Q4)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KPI%20Q4%202014\GAUGE%202013%20(Q4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uge%20Q4%202014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KPI%20Q4%202014\GAUGE%202013%20(Q4)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KPI%20Q4%202014\GAUGE%202013%20(Q4)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KPI%20Q4%202014\GAUGE%202013%20(Q4)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KPI%20Q4%202014\GAUGE%202013%20(Q4)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KPI%20Q4%202014\GAUGE%202013%20(Q4)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KPI%20Q4%202014\GAUGE%202013%20(Q4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uge%20Q4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uge%20Q4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uge%20Q4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uge%20Q4%20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uge%20Q4%20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uge%20Q4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2138"/>
          <c:h val="0.967391304347826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43E-2"/>
          <c:y val="1.6085811942092163E-2"/>
          <c:w val="0.96514871652554224"/>
          <c:h val="0.965148716525542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1.0191071959746461E-2"/>
                  <c:y val="0.35287664407892055"/>
                </c:manualLayout>
              </c:layout>
              <c:tx>
                <c:rich>
                  <a:bodyPr/>
                  <a:lstStyle/>
                  <a:p>
                    <a:pPr>
                      <a:defRPr lang="en-MY" sz="1400"/>
                    </a:pPr>
                    <a:r>
                      <a:rPr lang="en-US" sz="1400" dirty="0" smtClean="0"/>
                      <a:t>99.6</a:t>
                    </a:r>
                    <a:endParaRPr lang="en-US" sz="1400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lang="en-MY" sz="12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Monitoring!$BI$114:$BI$116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Monitoring!$BJ$114:$BJ$116</c:f>
              <c:numCache>
                <c:formatCode>General</c:formatCode>
                <c:ptCount val="3"/>
                <c:pt idx="0">
                  <c:v>99.591176470588238</c:v>
                </c:pt>
                <c:pt idx="1">
                  <c:v>1</c:v>
                </c:pt>
                <c:pt idx="2">
                  <c:v>99.408823529411762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883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Monitoring!$BF$29:$BF$33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Monitoring!$BG$29:$BG$33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12E-2"/>
          <c:y val="1.6085811942092163E-2"/>
          <c:w val="0.9651487165255408"/>
          <c:h val="0.9651487165255408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5.6402387758533713E-2"/>
                  <c:y val="0.33259553522785718"/>
                </c:manualLayout>
              </c:layout>
              <c:tx>
                <c:rich>
                  <a:bodyPr/>
                  <a:lstStyle/>
                  <a:p>
                    <a:pPr>
                      <a:defRPr lang="en-MY" sz="1400"/>
                    </a:pPr>
                    <a:r>
                      <a:rPr lang="en-US" sz="1400" dirty="0" smtClean="0"/>
                      <a:t>96</a:t>
                    </a:r>
                    <a:endParaRPr lang="en-US" sz="1400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lang="en-MY" sz="12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Monitoring!$BI$29:$BI$31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Monitoring!$BJ$29:$BJ$31</c:f>
              <c:numCache>
                <c:formatCode>0.00</c:formatCode>
                <c:ptCount val="3"/>
                <c:pt idx="0">
                  <c:v>95.957098150782357</c:v>
                </c:pt>
                <c:pt idx="1">
                  <c:v>1</c:v>
                </c:pt>
                <c:pt idx="2">
                  <c:v>103.04290184921764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972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Monitoring!$AX$58:$AX$62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Monitoring!$BG$58:$BG$62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43E-2"/>
          <c:y val="1.6085811942092163E-2"/>
          <c:w val="0.96514871652554224"/>
          <c:h val="0.965148716525542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1.5842105758285591E-3"/>
                  <c:y val="0.29995491947632658"/>
                </c:manualLayout>
              </c:layout>
              <c:tx>
                <c:rich>
                  <a:bodyPr/>
                  <a:lstStyle/>
                  <a:p>
                    <a:pPr>
                      <a:defRPr lang="en-MY" sz="1400"/>
                    </a:pPr>
                    <a:r>
                      <a:rPr lang="en-US" sz="1400" dirty="0" smtClean="0"/>
                      <a:t>100</a:t>
                    </a:r>
                    <a:endParaRPr lang="en-US" sz="1400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lang="en-MY" sz="12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Monitoring!$BI$58:$BI$60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Monitoring!$BJ$58:$BJ$60</c:f>
              <c:numCache>
                <c:formatCode>0.00</c:formatCode>
                <c:ptCount val="3"/>
                <c:pt idx="0">
                  <c:v>100</c:v>
                </c:pt>
                <c:pt idx="1">
                  <c:v>1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2016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HR!$AB$60:$AB$64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HR!$AC$60:$AC$64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6E-2"/>
          <c:y val="1.6085811942092163E-2"/>
          <c:w val="0.96514871652554324"/>
          <c:h val="0.965148716525543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3.9938014044136806E-2"/>
                  <c:y val="0.33247833574047331"/>
                </c:manualLayout>
              </c:layout>
              <c:tx>
                <c:rich>
                  <a:bodyPr/>
                  <a:lstStyle/>
                  <a:p>
                    <a:pPr>
                      <a:defRPr lang="en-MY" sz="1400"/>
                    </a:pPr>
                    <a:r>
                      <a:rPr lang="en-US" sz="1400" dirty="0" smtClean="0"/>
                      <a:t>98.7</a:t>
                    </a:r>
                    <a:endParaRPr lang="en-US" sz="1400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numFmt formatCode="#,##0.00" sourceLinked="0"/>
            <c:txPr>
              <a:bodyPr/>
              <a:lstStyle/>
              <a:p>
                <a:pPr>
                  <a:defRPr lang="en-MY" sz="12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HR!$AE$60:$AE$62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HR!$AF$60:$AF$62</c:f>
              <c:numCache>
                <c:formatCode>General</c:formatCode>
                <c:ptCount val="3"/>
                <c:pt idx="0">
                  <c:v>98.729588235294116</c:v>
                </c:pt>
                <c:pt idx="1">
                  <c:v>1</c:v>
                </c:pt>
                <c:pt idx="2">
                  <c:v>100.27041176470588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2642857555103E-2"/>
          <c:y val="1.2051001173571318E-3"/>
          <c:w val="0.95187165775401794"/>
          <c:h val="0.96739130434782605"/>
        </c:manualLayout>
      </c:layout>
      <c:doughnutChart>
        <c:varyColors val="1"/>
        <c:ser>
          <c:idx val="1"/>
          <c:order val="1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Monitoring!$AH$12:$AH$16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Monitoring!$AI$12:$AI$16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20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Monitoring!$AH$12:$AH$16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Monitoring!$AI$12:$AI$16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20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687E-2"/>
          <c:y val="1.6085811942092163E-2"/>
          <c:w val="0.96514871652553924"/>
          <c:h val="0.965148716525539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5.5906645406869328E-2"/>
                  <c:y val="0.32891855549350746"/>
                </c:manualLayout>
              </c:layout>
              <c:tx>
                <c:rich>
                  <a:bodyPr/>
                  <a:lstStyle/>
                  <a:p>
                    <a:pPr>
                      <a:defRPr lang="en-MY" sz="1800"/>
                    </a:pPr>
                    <a:r>
                      <a:rPr lang="en-US" sz="1800" dirty="0" smtClean="0"/>
                      <a:t>96.6</a:t>
                    </a:r>
                    <a:endParaRPr lang="en-US" sz="1800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numFmt formatCode="#,##0.00" sourceLinked="0"/>
            <c:txPr>
              <a:bodyPr/>
              <a:lstStyle/>
              <a:p>
                <a:pPr>
                  <a:defRPr lang="en-MY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Monitoring!$AZ$12:$AZ$14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Monitoring!$CE$12:$CE$14</c:f>
              <c:numCache>
                <c:formatCode>General</c:formatCode>
                <c:ptCount val="3"/>
                <c:pt idx="0">
                  <c:v>96.647251655988057</c:v>
                </c:pt>
                <c:pt idx="1">
                  <c:v>1</c:v>
                </c:pt>
                <c:pt idx="2">
                  <c:v>102.35274834401194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2138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Monitoring!$AX$100:$AX$104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Monitoring!$BG$100:$BG$104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2016"/>
          <c:h val="0.967391304347826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766780599107791E-2"/>
          <c:y val="1.6085811942092163E-2"/>
          <c:w val="0.96514871652554524"/>
          <c:h val="0.965148716525545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2.6647106961015233E-2"/>
                  <c:y val="0.37300521596281544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ms-M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Monitoring!$BI$100:$BI$102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Monitoring!$BJ$100:$BJ$102</c:f>
              <c:numCache>
                <c:formatCode>General</c:formatCode>
                <c:ptCount val="3"/>
                <c:pt idx="0">
                  <c:v>100</c:v>
                </c:pt>
                <c:pt idx="1">
                  <c:v>1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2138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Monitoring!$AX$114:$AX$118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Monitoring!$BG$114:$BG$118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766780599107791E-2"/>
          <c:y val="1.6085811942092163E-2"/>
          <c:w val="0.96514871652554524"/>
          <c:h val="0.965148716525545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3"/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2.5217159333717428E-2"/>
                  <c:y val="0.3756484359890677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300" b="1"/>
                  </a:pPr>
                  <a:endParaRPr lang="ms-M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Monitoring!$BI$114:$BI$116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Monitoring!$BJ$114:$BJ$116</c:f>
              <c:numCache>
                <c:formatCode>General</c:formatCode>
                <c:ptCount val="3"/>
                <c:pt idx="0">
                  <c:v>100</c:v>
                </c:pt>
                <c:pt idx="1">
                  <c:v>1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2038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Monitoring!$AX$44:$AX$48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Monitoring!$BG$44:$BG$48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08E-2"/>
          <c:y val="1.6085811942092163E-2"/>
          <c:w val="0.96514871652554046"/>
          <c:h val="0.96514871652554046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0.15331611055974281"/>
                  <c:y val="0.37889377837553034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ms-M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'[GAUGE 2013 (Q4) (2).xlsx]Monitoring'!$BI$44:$BI$46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'[GAUGE 2013 (Q4) (2).xlsx]Monitoring'!$BJ$44:$BJ$46</c:f>
              <c:numCache>
                <c:formatCode>0.00</c:formatCode>
                <c:ptCount val="3"/>
                <c:pt idx="0">
                  <c:v>85.296740388007066</c:v>
                </c:pt>
                <c:pt idx="1">
                  <c:v>1</c:v>
                </c:pt>
                <c:pt idx="2">
                  <c:v>113.70325961199298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2072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Monitoring!$AX$72:$AX$76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Monitoring!$BG$72:$BG$76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71E-2"/>
          <c:y val="1.6085811942092163E-2"/>
          <c:w val="0.96514871652554401"/>
          <c:h val="0.9651487165255440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766780599107791E-2"/>
          <c:y val="1.6085811942092163E-2"/>
          <c:w val="0.96514871652554524"/>
          <c:h val="0.965148716525545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3"/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2.5217159333717428E-2"/>
                  <c:y val="0.3756484359890677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ms-M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Monitoring!$BI$114:$BI$116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Monitoring!$BJ$114:$BJ$116</c:f>
              <c:numCache>
                <c:formatCode>General</c:formatCode>
                <c:ptCount val="3"/>
                <c:pt idx="0">
                  <c:v>100</c:v>
                </c:pt>
                <c:pt idx="1">
                  <c:v>1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894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Monitoring!$AX$72:$AX$76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Monitoring!$BG$72:$BG$76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19E-2"/>
          <c:y val="1.6085811942092163E-2"/>
          <c:w val="0.96514871652554102"/>
          <c:h val="0.9651487165255410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1892527537208887E-2"/>
                  <c:y val="0.36126499640868465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ms-M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Monitoring!$BI$72:$BI$74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Monitoring!$BJ$72:$BJ$74</c:f>
              <c:numCache>
                <c:formatCode>0.00</c:formatCode>
                <c:ptCount val="3"/>
                <c:pt idx="0">
                  <c:v>99.816666666666663</c:v>
                </c:pt>
                <c:pt idx="1">
                  <c:v>1</c:v>
                </c:pt>
                <c:pt idx="2">
                  <c:v>99.183333333333309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938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Monitoring!$AX$44:$AX$48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Monitoring!$BG$44:$BG$48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805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Monitoring!$BF$29:$BF$33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Monitoring!$BG$29:$BG$33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691E-2"/>
          <c:y val="1.6085811942092163E-2"/>
          <c:w val="0.96514871652553946"/>
          <c:h val="0.96514871652553946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0.1136832237457111"/>
                  <c:y val="0.34441944510530315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ms-M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Monitoring!$BI$29:$BI$31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Monitoring!$BJ$29:$BJ$31</c:f>
              <c:numCache>
                <c:formatCode>0.00</c:formatCode>
                <c:ptCount val="3"/>
                <c:pt idx="0">
                  <c:v>86.682665967854632</c:v>
                </c:pt>
                <c:pt idx="1">
                  <c:v>1</c:v>
                </c:pt>
                <c:pt idx="2">
                  <c:v>112.31733403214535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916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Monitoring!$AX$86:$AX$90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Monitoring!$BG$86:$BG$90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29E-2"/>
          <c:y val="1.6085811942092163E-2"/>
          <c:w val="0.96514871652554146"/>
          <c:h val="0.96514871652554146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0.29375133984519641"/>
                  <c:y val="0.2736742002806074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ms-M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Monitoring!$BI$86:$BI$88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Monitoring!$BJ$86:$BJ$88</c:f>
              <c:numCache>
                <c:formatCode>General</c:formatCode>
                <c:ptCount val="3"/>
                <c:pt idx="0">
                  <c:v>72.342857142857142</c:v>
                </c:pt>
                <c:pt idx="1">
                  <c:v>1</c:v>
                </c:pt>
                <c:pt idx="2">
                  <c:v>126.65714285714286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2642857555103E-2"/>
          <c:y val="1.2051001173571322E-3"/>
          <c:w val="0.95187165775401761"/>
          <c:h val="0.96739130434782605"/>
        </c:manualLayout>
      </c:layout>
      <c:doughnutChart>
        <c:varyColors val="1"/>
        <c:ser>
          <c:idx val="1"/>
          <c:order val="1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Monitoring!$AH$12:$AH$16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Monitoring!$AI$12:$AI$16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20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Monitoring!$AH$12:$AH$16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Monitoring!$AI$12:$AI$16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20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677E-2"/>
          <c:y val="1.6085811942092163E-2"/>
          <c:w val="0.96514871652553846"/>
          <c:h val="0.96514871652553846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7.6604552619153429E-2"/>
                  <c:y val="0.36756921550066324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ms-MY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numFmt formatCode="#,##0.0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Monitoring!$AZ$12:$AZ$14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Monitoring!$CE$12:$CE$14</c:f>
              <c:numCache>
                <c:formatCode>General</c:formatCode>
                <c:ptCount val="3"/>
                <c:pt idx="0">
                  <c:v>92.019847166483657</c:v>
                </c:pt>
                <c:pt idx="1">
                  <c:v>1</c:v>
                </c:pt>
                <c:pt idx="2">
                  <c:v>106.98015283351634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32E-2"/>
          <c:y val="1.6085811942092163E-2"/>
          <c:w val="0.96514871652554179"/>
          <c:h val="0.96514871652554179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2.5121339001137999E-2"/>
                  <c:y val="0.3144134036166949"/>
                </c:manualLayout>
              </c:layout>
              <c:tx>
                <c:rich>
                  <a:bodyPr/>
                  <a:lstStyle/>
                  <a:p>
                    <a:pPr>
                      <a:defRPr lang="en-MY" sz="1400"/>
                    </a:pPr>
                    <a:r>
                      <a:rPr lang="en-US" sz="1400" dirty="0" smtClean="0"/>
                      <a:t>98.7</a:t>
                    </a:r>
                    <a:endParaRPr lang="en-US" sz="1400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lang="en-MY" sz="12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Monitoring!$BI$44:$BI$46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Monitoring!$BJ$44:$BJ$46</c:f>
              <c:numCache>
                <c:formatCode>0.00</c:formatCode>
                <c:ptCount val="3"/>
                <c:pt idx="0">
                  <c:v>98.710041592394532</c:v>
                </c:pt>
                <c:pt idx="1">
                  <c:v>1</c:v>
                </c:pt>
                <c:pt idx="2">
                  <c:v>100.28995840760547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972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Monitoring!$AX$72:$AX$76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Monitoring!$BG$72:$BG$76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43E-2"/>
          <c:y val="1.6085811942092163E-2"/>
          <c:w val="0.96514871652554224"/>
          <c:h val="0.965148716525542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6.3526503036869922E-2"/>
                  <c:y val="0.308125135544361"/>
                </c:manualLayout>
              </c:layout>
              <c:tx>
                <c:rich>
                  <a:bodyPr/>
                  <a:lstStyle/>
                  <a:p>
                    <a:pPr>
                      <a:defRPr lang="en-MY" sz="1400"/>
                    </a:pPr>
                    <a:r>
                      <a:rPr lang="en-US" sz="1400" dirty="0" smtClean="0"/>
                      <a:t>96</a:t>
                    </a:r>
                    <a:endParaRPr lang="en-US" sz="1400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lang="en-MY" sz="12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Monitoring!$BI$72:$BI$74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Monitoring!$BJ$72:$BJ$74</c:f>
              <c:numCache>
                <c:formatCode>0.00</c:formatCode>
                <c:ptCount val="3"/>
                <c:pt idx="0">
                  <c:v>96.04285714285713</c:v>
                </c:pt>
                <c:pt idx="1">
                  <c:v>1</c:v>
                </c:pt>
                <c:pt idx="2">
                  <c:v>102.95714285714287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972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Monitoring!$AX$100:$AX$104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Monitoring!$BG$100:$BG$104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66780599107743E-2"/>
          <c:y val="1.6085811942092163E-2"/>
          <c:w val="0.96514871652554224"/>
          <c:h val="0.9651487165255422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noFill/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3175">
                <a:solidFill>
                  <a:srgbClr val="C0C0C0"/>
                </a:solidFill>
                <a:prstDash val="solid"/>
              </a:ln>
            </c:spPr>
          </c:dPt>
          <c:dPt>
            <c:idx val="2"/>
            <c:bubble3D val="0"/>
            <c:spPr>
              <a:noFill/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0.15882380052541825"/>
                  <c:y val="0.32276741754181998"/>
                </c:manualLayout>
              </c:layout>
              <c:tx>
                <c:rich>
                  <a:bodyPr/>
                  <a:lstStyle/>
                  <a:p>
                    <a:pPr>
                      <a:defRPr lang="en-MY" sz="1400"/>
                    </a:pPr>
                    <a:r>
                      <a:rPr lang="en-US" sz="1400" dirty="0" smtClean="0"/>
                      <a:t>87.5</a:t>
                    </a:r>
                    <a:endParaRPr lang="en-US" sz="1400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lang="en-MY" sz="1200"/>
                </a:pPr>
                <a:endParaRPr lang="ms-M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Monitoring!$BI$100:$BI$102</c:f>
              <c:strCache>
                <c:ptCount val="3"/>
                <c:pt idx="0">
                  <c:v>GV</c:v>
                </c:pt>
                <c:pt idx="1">
                  <c:v>GV+</c:v>
                </c:pt>
                <c:pt idx="2">
                  <c:v>End</c:v>
                </c:pt>
              </c:strCache>
            </c:strRef>
          </c:cat>
          <c:val>
            <c:numRef>
              <c:f>Monitoring!$BJ$100:$BJ$102</c:f>
              <c:numCache>
                <c:formatCode>General</c:formatCode>
                <c:ptCount val="3"/>
                <c:pt idx="0">
                  <c:v>87.5</c:v>
                </c:pt>
                <c:pt idx="1">
                  <c:v>1</c:v>
                </c:pt>
                <c:pt idx="2">
                  <c:v>111.5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s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90374331550797E-2"/>
          <c:y val="2.1739130434782612E-2"/>
          <c:w val="0.95187165775401972"/>
          <c:h val="0.9673913043478260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4"/>
            <c:bubble3D val="0"/>
            <c:spPr>
              <a:noFill/>
              <a:ln w="25400">
                <a:noFill/>
              </a:ln>
            </c:spPr>
          </c:dPt>
          <c:cat>
            <c:strRef>
              <c:f>Monitoring!$AX$114:$AX$118</c:f>
              <c:strCache>
                <c:ptCount val="5"/>
                <c:pt idx="0">
                  <c:v>Start</c:v>
                </c:pt>
                <c:pt idx="1">
                  <c:v>Red</c:v>
                </c:pt>
                <c:pt idx="2">
                  <c:v>Yellow</c:v>
                </c:pt>
                <c:pt idx="3">
                  <c:v>End</c:v>
                </c:pt>
                <c:pt idx="4">
                  <c:v>Blank</c:v>
                </c:pt>
              </c:strCache>
            </c:strRef>
          </c:cat>
          <c:val>
            <c:numRef>
              <c:f>Monitoring!$BG$114:$BG$118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ms-MY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AAE68-C7F2-4160-92AF-8E36380AB839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MY"/>
        </a:p>
      </dgm:t>
    </dgm:pt>
    <dgm:pt modelId="{F15AB2EC-9BD7-4CBC-9580-D5E5746BDDF5}">
      <dgm:prSet phldrT="[Text]"/>
      <dgm:spPr>
        <a:solidFill>
          <a:srgbClr val="990000"/>
        </a:solidFill>
      </dgm:spPr>
      <dgm:t>
        <a:bodyPr/>
        <a:lstStyle/>
        <a:p>
          <a:r>
            <a:rPr lang="en-US" b="1" dirty="0" smtClean="0"/>
            <a:t>KPI UPM 2014</a:t>
          </a:r>
          <a:endParaRPr lang="en-MY" b="1" dirty="0"/>
        </a:p>
      </dgm:t>
    </dgm:pt>
    <dgm:pt modelId="{89D3ABA3-9B51-48F5-92E5-B046191ADC19}" type="parTrans" cxnId="{21575BD3-EE52-48A3-AA17-20849B2711A1}">
      <dgm:prSet/>
      <dgm:spPr/>
      <dgm:t>
        <a:bodyPr/>
        <a:lstStyle/>
        <a:p>
          <a:endParaRPr lang="en-MY"/>
        </a:p>
      </dgm:t>
    </dgm:pt>
    <dgm:pt modelId="{8B8E7B1D-FA58-4579-95B1-BB9CD7CF597F}" type="sibTrans" cxnId="{21575BD3-EE52-48A3-AA17-20849B2711A1}">
      <dgm:prSet/>
      <dgm:spPr/>
      <dgm:t>
        <a:bodyPr/>
        <a:lstStyle/>
        <a:p>
          <a:endParaRPr lang="en-MY"/>
        </a:p>
      </dgm:t>
    </dgm:pt>
    <dgm:pt modelId="{975AFF8B-AB85-4D26-92EC-6E88DCFFF0A6}">
      <dgm:prSet phldrT="[Text]" custT="1"/>
      <dgm:spPr/>
      <dgm:t>
        <a:bodyPr/>
        <a:lstStyle/>
        <a:p>
          <a:pPr algn="ctr"/>
          <a:r>
            <a:rPr lang="en-US" sz="4800" dirty="0" smtClean="0"/>
            <a:t>39 KPI</a:t>
          </a:r>
          <a:endParaRPr lang="en-MY" sz="4800" dirty="0"/>
        </a:p>
      </dgm:t>
    </dgm:pt>
    <dgm:pt modelId="{798C5E02-C636-4F89-861F-FC647DC55156}" type="parTrans" cxnId="{20191CB3-F9BA-4E21-942A-24C756900BF6}">
      <dgm:prSet/>
      <dgm:spPr/>
      <dgm:t>
        <a:bodyPr/>
        <a:lstStyle/>
        <a:p>
          <a:endParaRPr lang="en-MY"/>
        </a:p>
      </dgm:t>
    </dgm:pt>
    <dgm:pt modelId="{91728578-D627-4AB4-812D-BE6ED1013A95}" type="sibTrans" cxnId="{20191CB3-F9BA-4E21-942A-24C756900BF6}">
      <dgm:prSet/>
      <dgm:spPr/>
      <dgm:t>
        <a:bodyPr/>
        <a:lstStyle/>
        <a:p>
          <a:endParaRPr lang="en-MY"/>
        </a:p>
      </dgm:t>
    </dgm:pt>
    <dgm:pt modelId="{5C331B4A-2077-4D1F-A3F4-5380EC8F68D3}" type="pres">
      <dgm:prSet presAssocID="{FD6AAE68-C7F2-4160-92AF-8E36380AB8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1655C8B1-FA43-4119-B0AC-7F4C430E203E}" type="pres">
      <dgm:prSet presAssocID="{F15AB2EC-9BD7-4CBC-9580-D5E5746BDDF5}" presName="parentLin" presStyleCnt="0"/>
      <dgm:spPr/>
    </dgm:pt>
    <dgm:pt modelId="{07CB2641-649E-454F-B325-7751FECD44BB}" type="pres">
      <dgm:prSet presAssocID="{F15AB2EC-9BD7-4CBC-9580-D5E5746BDDF5}" presName="parentLeftMargin" presStyleLbl="node1" presStyleIdx="0" presStyleCnt="1"/>
      <dgm:spPr/>
      <dgm:t>
        <a:bodyPr/>
        <a:lstStyle/>
        <a:p>
          <a:endParaRPr lang="en-MY"/>
        </a:p>
      </dgm:t>
    </dgm:pt>
    <dgm:pt modelId="{C8397F98-6320-4DA1-AADF-531604EBC8CD}" type="pres">
      <dgm:prSet presAssocID="{F15AB2EC-9BD7-4CBC-9580-D5E5746BDDF5}" presName="parentText" presStyleLbl="node1" presStyleIdx="0" presStyleCnt="1" custScaleX="111946" custScaleY="122248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D858C8A-EF95-4AC3-9796-ED160598F209}" type="pres">
      <dgm:prSet presAssocID="{F15AB2EC-9BD7-4CBC-9580-D5E5746BDDF5}" presName="negativeSpace" presStyleCnt="0"/>
      <dgm:spPr/>
    </dgm:pt>
    <dgm:pt modelId="{76519435-E480-4706-8409-5D0B36E7731E}" type="pres">
      <dgm:prSet presAssocID="{F15AB2EC-9BD7-4CBC-9580-D5E5746BDDF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7F8FE22-10DC-48E8-8405-E49FD1E8CB60}" type="presOf" srcId="{FD6AAE68-C7F2-4160-92AF-8E36380AB839}" destId="{5C331B4A-2077-4D1F-A3F4-5380EC8F68D3}" srcOrd="0" destOrd="0" presId="urn:microsoft.com/office/officeart/2005/8/layout/list1"/>
    <dgm:cxn modelId="{20191CB3-F9BA-4E21-942A-24C756900BF6}" srcId="{F15AB2EC-9BD7-4CBC-9580-D5E5746BDDF5}" destId="{975AFF8B-AB85-4D26-92EC-6E88DCFFF0A6}" srcOrd="0" destOrd="0" parTransId="{798C5E02-C636-4F89-861F-FC647DC55156}" sibTransId="{91728578-D627-4AB4-812D-BE6ED1013A95}"/>
    <dgm:cxn modelId="{79822377-24BD-4FEC-A82D-183909002E68}" type="presOf" srcId="{975AFF8B-AB85-4D26-92EC-6E88DCFFF0A6}" destId="{76519435-E480-4706-8409-5D0B36E7731E}" srcOrd="0" destOrd="0" presId="urn:microsoft.com/office/officeart/2005/8/layout/list1"/>
    <dgm:cxn modelId="{C8A000D4-91ED-4FF2-BB88-7D0ECACFEF17}" type="presOf" srcId="{F15AB2EC-9BD7-4CBC-9580-D5E5746BDDF5}" destId="{C8397F98-6320-4DA1-AADF-531604EBC8CD}" srcOrd="1" destOrd="0" presId="urn:microsoft.com/office/officeart/2005/8/layout/list1"/>
    <dgm:cxn modelId="{21575BD3-EE52-48A3-AA17-20849B2711A1}" srcId="{FD6AAE68-C7F2-4160-92AF-8E36380AB839}" destId="{F15AB2EC-9BD7-4CBC-9580-D5E5746BDDF5}" srcOrd="0" destOrd="0" parTransId="{89D3ABA3-9B51-48F5-92E5-B046191ADC19}" sibTransId="{8B8E7B1D-FA58-4579-95B1-BB9CD7CF597F}"/>
    <dgm:cxn modelId="{AB3EAFA6-0448-4C54-AE68-328B072538C7}" type="presOf" srcId="{F15AB2EC-9BD7-4CBC-9580-D5E5746BDDF5}" destId="{07CB2641-649E-454F-B325-7751FECD44BB}" srcOrd="0" destOrd="0" presId="urn:microsoft.com/office/officeart/2005/8/layout/list1"/>
    <dgm:cxn modelId="{C30FF556-309E-494C-A3EF-DED99C7C4DAA}" type="presParOf" srcId="{5C331B4A-2077-4D1F-A3F4-5380EC8F68D3}" destId="{1655C8B1-FA43-4119-B0AC-7F4C430E203E}" srcOrd="0" destOrd="0" presId="urn:microsoft.com/office/officeart/2005/8/layout/list1"/>
    <dgm:cxn modelId="{2E68A0F1-49DC-4FA6-970F-18687FA2BC95}" type="presParOf" srcId="{1655C8B1-FA43-4119-B0AC-7F4C430E203E}" destId="{07CB2641-649E-454F-B325-7751FECD44BB}" srcOrd="0" destOrd="0" presId="urn:microsoft.com/office/officeart/2005/8/layout/list1"/>
    <dgm:cxn modelId="{43917FC1-E419-41A6-933E-5A2A756318E1}" type="presParOf" srcId="{1655C8B1-FA43-4119-B0AC-7F4C430E203E}" destId="{C8397F98-6320-4DA1-AADF-531604EBC8CD}" srcOrd="1" destOrd="0" presId="urn:microsoft.com/office/officeart/2005/8/layout/list1"/>
    <dgm:cxn modelId="{3FA9CC96-E8B6-40A3-9DC6-B5C17818BBCC}" type="presParOf" srcId="{5C331B4A-2077-4D1F-A3F4-5380EC8F68D3}" destId="{DD858C8A-EF95-4AC3-9796-ED160598F209}" srcOrd="1" destOrd="0" presId="urn:microsoft.com/office/officeart/2005/8/layout/list1"/>
    <dgm:cxn modelId="{5CA7EEAF-3633-4B33-B9CB-2F68806F8801}" type="presParOf" srcId="{5C331B4A-2077-4D1F-A3F4-5380EC8F68D3}" destId="{76519435-E480-4706-8409-5D0B36E7731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19435-E480-4706-8409-5D0B36E7731E}">
      <dsp:nvSpPr>
        <dsp:cNvPr id="0" name=""/>
        <dsp:cNvSpPr/>
      </dsp:nvSpPr>
      <dsp:spPr>
        <a:xfrm>
          <a:off x="0" y="1511947"/>
          <a:ext cx="3336032" cy="1615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913" tIns="562356" rIns="258913" bIns="341376" numCol="1" spcCol="1270" anchor="t" anchorCtr="0">
          <a:noAutofit/>
        </a:bodyPr>
        <a:lstStyle/>
        <a:p>
          <a:pPr marL="285750" lvl="1" indent="-285750" algn="ctr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39 KPI</a:t>
          </a:r>
          <a:endParaRPr lang="en-MY" sz="4800" kern="1200" dirty="0"/>
        </a:p>
      </dsp:txBody>
      <dsp:txXfrm>
        <a:off x="0" y="1511947"/>
        <a:ext cx="3336032" cy="1615949"/>
      </dsp:txXfrm>
    </dsp:sp>
    <dsp:sp modelId="{C8397F98-6320-4DA1-AADF-531604EBC8CD}">
      <dsp:nvSpPr>
        <dsp:cNvPr id="0" name=""/>
        <dsp:cNvSpPr/>
      </dsp:nvSpPr>
      <dsp:spPr>
        <a:xfrm>
          <a:off x="166801" y="936102"/>
          <a:ext cx="2614188" cy="974365"/>
        </a:xfrm>
        <a:prstGeom prst="roundRect">
          <a:avLst/>
        </a:prstGeom>
        <a:solidFill>
          <a:srgbClr val="9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266" tIns="0" rIns="88266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KPI UPM 2014</a:t>
          </a:r>
          <a:endParaRPr lang="en-MY" sz="2700" b="1" kern="1200" dirty="0"/>
        </a:p>
      </dsp:txBody>
      <dsp:txXfrm>
        <a:off x="214366" y="983667"/>
        <a:ext cx="2519058" cy="87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9928-CEA1-4F71-AB8C-15883DF82B15}" type="datetimeFigureOut">
              <a:rPr lang="en-MY" smtClean="0"/>
              <a:pPr/>
              <a:t>1/4/2015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C69A8-295A-4CC3-ADB9-5F725989650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0353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3F88-4512-4064-B443-99EC8F13105D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A901-F436-4118-8754-354B92EEC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709417-E6D8-4E50-B307-422542D980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40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83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8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1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3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4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03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9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46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66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1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2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8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2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2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6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3B5B5-6A0D-4FE9-ADC5-BCAA1624B3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8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CDB0-54F6-4C07-AA83-E89BA63FE36A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chart" Target="../charts/chart10.xml"/><Relationship Id="rId18" Type="http://schemas.openxmlformats.org/officeDocument/2006/relationships/chart" Target="../charts/chart15.xml"/><Relationship Id="rId3" Type="http://schemas.openxmlformats.org/officeDocument/2006/relationships/chart" Target="../charts/chart1.xml"/><Relationship Id="rId21" Type="http://schemas.openxmlformats.org/officeDocument/2006/relationships/chart" Target="../charts/chart18.xml"/><Relationship Id="rId7" Type="http://schemas.openxmlformats.org/officeDocument/2006/relationships/chart" Target="../charts/chart4.xml"/><Relationship Id="rId12" Type="http://schemas.openxmlformats.org/officeDocument/2006/relationships/chart" Target="../charts/chart9.xml"/><Relationship Id="rId17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3.xml"/><Relationship Id="rId20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image" Target="../media/image2.jpeg"/><Relationship Id="rId15" Type="http://schemas.openxmlformats.org/officeDocument/2006/relationships/chart" Target="../charts/chart12.xml"/><Relationship Id="rId10" Type="http://schemas.openxmlformats.org/officeDocument/2006/relationships/chart" Target="../charts/chart7.xml"/><Relationship Id="rId19" Type="http://schemas.openxmlformats.org/officeDocument/2006/relationships/chart" Target="../charts/chart16.xml"/><Relationship Id="rId4" Type="http://schemas.openxmlformats.org/officeDocument/2006/relationships/chart" Target="../charts/chart2.xml"/><Relationship Id="rId9" Type="http://schemas.openxmlformats.org/officeDocument/2006/relationships/chart" Target="../charts/chart6.xml"/><Relationship Id="rId14" Type="http://schemas.openxmlformats.org/officeDocument/2006/relationships/chart" Target="../charts/char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13" Type="http://schemas.openxmlformats.org/officeDocument/2006/relationships/chart" Target="../charts/chart30.xml"/><Relationship Id="rId18" Type="http://schemas.openxmlformats.org/officeDocument/2006/relationships/chart" Target="../charts/chart3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12" Type="http://schemas.openxmlformats.org/officeDocument/2006/relationships/chart" Target="../charts/chart29.xml"/><Relationship Id="rId17" Type="http://schemas.openxmlformats.org/officeDocument/2006/relationships/chart" Target="../charts/chart34.xml"/><Relationship Id="rId2" Type="http://schemas.openxmlformats.org/officeDocument/2006/relationships/chart" Target="../charts/chart19.xml"/><Relationship Id="rId16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11" Type="http://schemas.openxmlformats.org/officeDocument/2006/relationships/chart" Target="../charts/chart28.xml"/><Relationship Id="rId5" Type="http://schemas.openxmlformats.org/officeDocument/2006/relationships/chart" Target="../charts/chart22.xml"/><Relationship Id="rId15" Type="http://schemas.openxmlformats.org/officeDocument/2006/relationships/chart" Target="../charts/chart32.xml"/><Relationship Id="rId10" Type="http://schemas.openxmlformats.org/officeDocument/2006/relationships/chart" Target="../charts/chart27.xml"/><Relationship Id="rId19" Type="http://schemas.openxmlformats.org/officeDocument/2006/relationships/image" Target="../media/image2.jpeg"/><Relationship Id="rId4" Type="http://schemas.openxmlformats.org/officeDocument/2006/relationships/chart" Target="../charts/chart21.xml"/><Relationship Id="rId9" Type="http://schemas.openxmlformats.org/officeDocument/2006/relationships/chart" Target="../charts/chart26.xml"/><Relationship Id="rId14" Type="http://schemas.openxmlformats.org/officeDocument/2006/relationships/chart" Target="../charts/char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660"/>
            <a:ext cx="9144000" cy="6853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032"/>
            <a:ext cx="8229600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Antique Olive" pitchFamily="34" charset="0"/>
              </a:rPr>
              <a:t>PENCAPAIAN KPI KESELURUHAN (Q4) </a:t>
            </a:r>
            <a:br>
              <a:rPr lang="en-US" sz="5000" b="1" dirty="0" smtClean="0">
                <a:latin typeface="Antique Olive" pitchFamily="34" charset="0"/>
              </a:rPr>
            </a:br>
            <a:r>
              <a:rPr lang="en-US" sz="5000" b="1" dirty="0" smtClean="0">
                <a:latin typeface="Antique Olive" pitchFamily="34" charset="0"/>
              </a:rPr>
              <a:t>2014</a:t>
            </a:r>
            <a:endParaRPr lang="en-US" sz="5000" b="1" dirty="0">
              <a:latin typeface="Antique Olive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8012" y="5598368"/>
            <a:ext cx="89284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DEWAN SENAT UPM    </a:t>
            </a:r>
            <a:r>
              <a:rPr lang="en-US" sz="3600" b="1" dirty="0" smtClean="0">
                <a:latin typeface="Times New Roman"/>
                <a:cs typeface="Times New Roman"/>
              </a:rPr>
              <a:t>|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13 JANUARI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540381"/>
              </p:ext>
            </p:extLst>
          </p:nvPr>
        </p:nvGraphicFramePr>
        <p:xfrm>
          <a:off x="179512" y="1268760"/>
          <a:ext cx="8798443" cy="337450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72349"/>
                <a:gridCol w="1383208"/>
                <a:gridCol w="1061296"/>
                <a:gridCol w="804815"/>
                <a:gridCol w="670679"/>
                <a:gridCol w="804815"/>
                <a:gridCol w="603611"/>
                <a:gridCol w="603611"/>
                <a:gridCol w="871883"/>
                <a:gridCol w="1622176"/>
              </a:tblGrid>
              <a:tr h="46805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879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8.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mengikuti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program inbound di UPM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405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450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85</a:t>
                      </a:r>
                      <a:endParaRPr lang="en-US" sz="1600" b="1" i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401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1114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1143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QS RANKING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9.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UPM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mengikuti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program outbound di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luar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negara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303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350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</a:t>
                      </a:r>
                      <a:endParaRPr lang="en-US" sz="1600" b="1" i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367</a:t>
                      </a:r>
                    </a:p>
                  </a:txBody>
                  <a:tcPr marL="37215" marR="3721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588</a:t>
                      </a:r>
                    </a:p>
                  </a:txBody>
                  <a:tcPr marL="37215" marR="3721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717</a:t>
                      </a:r>
                    </a:p>
                  </a:txBody>
                  <a:tcPr marL="37215" marR="3721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QS RANKING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592267"/>
            <a:ext cx="2133600" cy="365125"/>
          </a:xfrm>
        </p:spPr>
        <p:txBody>
          <a:bodyPr/>
          <a:lstStyle/>
          <a:p>
            <a:pPr>
              <a:defRPr/>
            </a:pPr>
            <a:fld id="{D5029135-50F3-4FA4-B887-39754D629E6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33273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AKADEMIK &amp; ANTARABANGSA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725065"/>
              </p:ext>
            </p:extLst>
          </p:nvPr>
        </p:nvGraphicFramePr>
        <p:xfrm>
          <a:off x="179512" y="1268760"/>
          <a:ext cx="8798445" cy="389818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30088"/>
                <a:gridCol w="1295400"/>
                <a:gridCol w="1066800"/>
                <a:gridCol w="762000"/>
                <a:gridCol w="642096"/>
                <a:gridCol w="786822"/>
                <a:gridCol w="786822"/>
                <a:gridCol w="786822"/>
                <a:gridCol w="783428"/>
                <a:gridCol w="1458167"/>
              </a:tblGrid>
              <a:tr h="5040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10.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pendapatan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keluarga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pada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bawah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40% (yang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memenuhi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kelayakan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kemasukan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minimum)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jarak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40km radius.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Q3,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Q4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Q3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, Q4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(Q2 :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27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1600" b="0" i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pelajar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 diploma))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256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(170 Diploma,   86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Bacelor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256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(170 Diploma,   86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Bacelor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KPI KPM</a:t>
                      </a:r>
                      <a:endParaRPr lang="en-US" sz="14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592267"/>
            <a:ext cx="2133600" cy="365125"/>
          </a:xfrm>
        </p:spPr>
        <p:txBody>
          <a:bodyPr/>
          <a:lstStyle/>
          <a:p>
            <a:pPr>
              <a:defRPr/>
            </a:pPr>
            <a:fld id="{D5029135-50F3-4FA4-B887-39754D629E6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AKADEMIK &amp; ANTARABANGSA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004544"/>
              </p:ext>
            </p:extLst>
          </p:nvPr>
        </p:nvGraphicFramePr>
        <p:xfrm>
          <a:off x="22860" y="1266267"/>
          <a:ext cx="9044939" cy="496327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56598"/>
                <a:gridCol w="1780274"/>
                <a:gridCol w="1080120"/>
                <a:gridCol w="864096"/>
                <a:gridCol w="828092"/>
                <a:gridCol w="936104"/>
                <a:gridCol w="828092"/>
                <a:gridCol w="847564"/>
                <a:gridCol w="677571"/>
                <a:gridCol w="846428"/>
              </a:tblGrid>
              <a:tr h="3666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4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2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2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2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3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630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11.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harta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intelek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dikomersilkan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11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kumimoji="0" lang="en-MY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13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0417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12.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Penjanaan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Pendapatan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lphaLcParenR"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Jumlah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nilai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penyelidikan</a:t>
                      </a: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6352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Awam</a:t>
                      </a: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63525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Industri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/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PENCAPAIAN 2010-2012 (</a:t>
                      </a:r>
                      <a:r>
                        <a:rPr kumimoji="0" lang="en-MY" sz="105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avg</a:t>
                      </a:r>
                      <a:r>
                        <a:rPr kumimoji="0" lang="en-MY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RM50 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RM13.7 j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RM52 j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RM10 j 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RM5.8 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77" marR="68577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US" sz="20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16.1 j</a:t>
                      </a:r>
                    </a:p>
                    <a:p>
                      <a:pPr algn="ctr"/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0.141 </a:t>
                      </a: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j</a:t>
                      </a: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56" marR="91456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17.7 j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3.1 j</a:t>
                      </a:r>
                      <a:endParaRPr lang="en-US" sz="1400" b="0" u="none" dirty="0" smtClean="0">
                        <a:latin typeface="Arial Narrow" panose="020B0606020202030204" pitchFamily="34" charset="0"/>
                      </a:endParaRPr>
                    </a:p>
                  </a:txBody>
                  <a:tcPr marL="91456" marR="91456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60 j</a:t>
                      </a:r>
                    </a:p>
                  </a:txBody>
                  <a:tcPr marL="91456" marR="91456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56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3.6 j</a:t>
                      </a:r>
                    </a:p>
                  </a:txBody>
                  <a:tcPr marL="91456" marR="91456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698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b)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Pengkomersilan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harta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intelek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 0.5 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 0.5 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RM59,250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0.25 j</a:t>
                      </a:r>
                    </a:p>
                  </a:txBody>
                  <a:tcPr marL="91456" marR="91456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0.27 j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91456" marR="91456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RM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0.37 j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91456" marR="91456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5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c)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Sumber-sumber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lain (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perkhidmatan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makmal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inisiatif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EduPark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dsb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 1.5 j 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 2.0 j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MY" sz="1400" u="non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RM0.64 j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RM 1.08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j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56" marR="91456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-128"/>
                        </a:rPr>
                        <a:t>RM 2.5 j</a:t>
                      </a:r>
                    </a:p>
                  </a:txBody>
                  <a:tcPr marL="91456" marR="91456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-128"/>
                        </a:rPr>
                        <a:t>RM 3.6 j</a:t>
                      </a:r>
                      <a:endParaRPr kumimoji="0" lang="en-MY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ＭＳ Ｐゴシック" charset="-128"/>
                      </a:endParaRPr>
                    </a:p>
                  </a:txBody>
                  <a:tcPr marL="91456" marR="91456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A26F7-529A-4B9F-86A4-57C05FB83A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362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PENYELIDIKAN &amp; INOVASI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610198"/>
              </p:ext>
            </p:extLst>
          </p:nvPr>
        </p:nvGraphicFramePr>
        <p:xfrm>
          <a:off x="46926" y="1249694"/>
          <a:ext cx="9036496" cy="49156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61088"/>
                <a:gridCol w="1355674"/>
                <a:gridCol w="1015760"/>
                <a:gridCol w="819817"/>
                <a:gridCol w="738371"/>
                <a:gridCol w="975161"/>
                <a:gridCol w="975161"/>
                <a:gridCol w="975161"/>
                <a:gridCol w="845140"/>
                <a:gridCol w="975163"/>
              </a:tblGrid>
              <a:tr h="37898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4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4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0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53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kern="1200" dirty="0" smtClean="0">
                          <a:effectLst/>
                          <a:latin typeface="Arial Narrow" panose="020B0606020202030204" pitchFamily="34" charset="0"/>
                        </a:rPr>
                        <a:t>13.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Nisbah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penerbitan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jurnal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berindeks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(per </a:t>
                      </a:r>
                      <a:r>
                        <a:rPr lang="en-MY" sz="1600" kern="1200" dirty="0" err="1" smtClean="0">
                          <a:effectLst/>
                          <a:latin typeface="Arial Narrow" panose="020B0606020202030204" pitchFamily="34" charset="0"/>
                        </a:rPr>
                        <a:t>pegawai</a:t>
                      </a: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 smtClean="0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1.46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1.6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(Projected</a:t>
                      </a:r>
                      <a:r>
                        <a:rPr lang="en-US" sz="140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ratio based on Q1 data)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CIJ : 641 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1.6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Projected</a:t>
                      </a: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ratio based on Q2 data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Paper = 1292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No. of staff = 1648</a:t>
                      </a: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1.7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Projected</a:t>
                      </a: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ratio based on Q3 data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Paper = 2172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No. of staff = 1648</a:t>
                      </a:r>
                      <a:endParaRPr lang="en-US" sz="1400" b="0" u="non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KPM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49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kern="1200" dirty="0" smtClean="0">
                          <a:effectLst/>
                          <a:latin typeface="Arial Narrow" panose="020B0606020202030204" pitchFamily="34" charset="0"/>
                        </a:rPr>
                        <a:t>14.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penerbitan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jurnal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Quartile 1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2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50%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55%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61.69%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56.3%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 Narrow" panose="020B0606020202030204" pitchFamily="34" charset="0"/>
                        </a:rPr>
                        <a:t>52%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51.85%</a:t>
                      </a:r>
                    </a:p>
                  </a:txBody>
                  <a:tcPr marL="68577" marR="6857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KPM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</a:tr>
              <a:tr h="1132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kern="1200" dirty="0" smtClean="0">
                          <a:effectLst/>
                          <a:latin typeface="Arial Narrow" panose="020B0606020202030204" pitchFamily="34" charset="0"/>
                        </a:rPr>
                        <a:t>15.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inovasi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berasaskan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pertanian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dikomersilkan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 (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kumulatif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-128"/>
                        </a:rPr>
                        <a:t>39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60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77" marR="68577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KPM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4611-2856-4931-B057-F6BBC0F4DE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362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PENYELIDIKAN &amp; INOVASI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257217"/>
              </p:ext>
            </p:extLst>
          </p:nvPr>
        </p:nvGraphicFramePr>
        <p:xfrm>
          <a:off x="121699" y="1260900"/>
          <a:ext cx="8878793" cy="488709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7913"/>
                <a:gridCol w="1707329"/>
                <a:gridCol w="1041133"/>
                <a:gridCol w="808545"/>
                <a:gridCol w="706425"/>
                <a:gridCol w="739924"/>
                <a:gridCol w="739924"/>
                <a:gridCol w="849388"/>
                <a:gridCol w="764993"/>
                <a:gridCol w="1143219"/>
              </a:tblGrid>
              <a:tr h="3500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21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959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16.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penyelidik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menerima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industri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SWASTA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BENCHMARK MYRA</a:t>
                      </a: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39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711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32</a:t>
                      </a:r>
                    </a:p>
                  </a:txBody>
                  <a:tcPr marL="68577" marR="68577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824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17.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jurnal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UPM yang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diindeks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pangkalan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data SCOPUS/ ISI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kumimoji="0" lang="en-MY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68577" marR="68577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68577" marR="68577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68577" marR="68577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18.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Impak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daripada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harta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intelek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RM 0.5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RM 1.0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Q4</a:t>
                      </a:r>
                    </a:p>
                  </a:txBody>
                  <a:tcPr marL="68577" marR="68577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Q4</a:t>
                      </a:r>
                    </a:p>
                  </a:txBody>
                  <a:tcPr marL="68577" marR="68577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Q4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RM 2.5 j</a:t>
                      </a:r>
                    </a:p>
                  </a:txBody>
                  <a:tcPr marL="68577" marR="68577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84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19.</a:t>
                      </a:r>
                      <a:endParaRPr lang="en-MY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Inovasi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(Paten yang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difailkan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hak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cipta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, cap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dagang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, etc.)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169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150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68577" marR="68577" marT="0" marB="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64</a:t>
                      </a:r>
                    </a:p>
                  </a:txBody>
                  <a:tcPr marL="68577" marR="68577" marT="0" marB="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 marL="68577" marR="68577" marT="0" marB="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68577" marR="68577" marT="0" marB="0" horzOverflow="overflow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  <a:endParaRPr lang="en-MY" sz="11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2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58AAF-6B1E-4735-BEC8-A6ABB182FB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362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PENYELIDIKAN &amp; INOVASI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503946"/>
              </p:ext>
            </p:extLst>
          </p:nvPr>
        </p:nvGraphicFramePr>
        <p:xfrm>
          <a:off x="88072" y="1257330"/>
          <a:ext cx="8964488" cy="497976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394495"/>
                <a:gridCol w="2145217"/>
                <a:gridCol w="1114056"/>
                <a:gridCol w="744287"/>
                <a:gridCol w="517921"/>
                <a:gridCol w="756084"/>
                <a:gridCol w="792088"/>
                <a:gridCol w="756084"/>
                <a:gridCol w="720080"/>
                <a:gridCol w="1024176"/>
              </a:tblGrid>
              <a:tr h="3666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4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4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4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72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063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20.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graduan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memperoleh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pekerjaan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di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luar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negara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semasa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Konvokesyen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 Narrow" panose="020B0606020202030204" pitchFamily="34" charset="0"/>
                        </a:rPr>
                        <a:t>Tracer study : 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77.2%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kern="1200" dirty="0" err="1">
                          <a:effectLst/>
                          <a:latin typeface="Arial Narrow" panose="020B0606020202030204" pitchFamily="34" charset="0"/>
                        </a:rPr>
                        <a:t>Kajian</a:t>
                      </a:r>
                      <a:r>
                        <a:rPr lang="en-MY" sz="14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400" kern="1200" dirty="0" err="1">
                          <a:effectLst/>
                          <a:latin typeface="Arial Narrow" panose="020B0606020202030204" pitchFamily="34" charset="0"/>
                        </a:rPr>
                        <a:t>susulan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: 86.1%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  <a:endParaRPr lang="en-MY" sz="16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  <a:endParaRPr lang="en-MY" sz="16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82.2%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KPI KPM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9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21.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Kepimpinan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Pengukuran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untuk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keseluruhan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NEW KPI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86%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Q2, Q4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83.92%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  <a:endParaRPr lang="en-MY" sz="16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86.52%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KPI KPM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22.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melibatkan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diri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aktiviti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bertunjangkan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aspek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jati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diri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>
                          <a:effectLst/>
                          <a:latin typeface="Arial Narrow" panose="020B0606020202030204" pitchFamily="34" charset="0"/>
                        </a:rPr>
                        <a:t>n/a </a:t>
                      </a:r>
                      <a:endParaRPr lang="en-MY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10%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Q2, Q4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18.35%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23.35%</a:t>
                      </a:r>
                      <a:endParaRPr lang="en-MY" sz="16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25%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0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23.</a:t>
                      </a:r>
                      <a:endParaRPr lang="en-MY" sz="16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usahawan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berjaya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menubuhkan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syarikat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 yang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mendaftar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Suruhanjaya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Syarikat  Malaysia (SSM).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>
                          <a:effectLst/>
                          <a:latin typeface="Arial Narrow" panose="020B0606020202030204" pitchFamily="34" charset="0"/>
                        </a:rPr>
                        <a:t>n/a </a:t>
                      </a:r>
                      <a:endParaRPr lang="en-MY" sz="16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50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syarikat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Q2, Q4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58AAF-6B1E-4735-BEC8-A6ABB182FB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8" y="33273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HAL EHWAL PELAJAR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A53C-E88E-4FDB-A258-45713BFD6B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292533"/>
              </p:ext>
            </p:extLst>
          </p:nvPr>
        </p:nvGraphicFramePr>
        <p:xfrm>
          <a:off x="96584" y="1253694"/>
          <a:ext cx="8964486" cy="396268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66904"/>
                <a:gridCol w="1408212"/>
                <a:gridCol w="1080120"/>
                <a:gridCol w="756084"/>
                <a:gridCol w="864096"/>
                <a:gridCol w="834944"/>
                <a:gridCol w="866190"/>
                <a:gridCol w="866190"/>
                <a:gridCol w="793297"/>
                <a:gridCol w="1128449"/>
              </a:tblGrid>
              <a:tr h="44711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017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</a:rPr>
                        <a:t>24.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prasiswazah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mendapat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penajaan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Endowmen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/ </a:t>
                      </a:r>
                      <a:r>
                        <a:rPr lang="en-MY" sz="1600" dirty="0" err="1" smtClean="0">
                          <a:effectLst/>
                          <a:latin typeface="Arial Narrow" panose="020B0606020202030204" pitchFamily="34" charset="0"/>
                        </a:rPr>
                        <a:t>biasiswa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dalaman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Biasiswa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Luar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UPM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NEW KPI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3076" marR="330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23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3076" marR="330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28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3076" marR="330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40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3076" marR="330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KPM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076" marR="330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076" marR="3307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52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</a:rPr>
                        <a:t>25.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600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 Narrow" panose="020B0606020202030204" pitchFamily="34" charset="0"/>
                        </a:rPr>
                        <a:t>kolej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 smtClean="0">
                          <a:effectLst/>
                          <a:latin typeface="Arial Narrow" panose="020B0606020202030204" pitchFamily="34" charset="0"/>
                        </a:rPr>
                        <a:t>bertaraf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 5 </a:t>
                      </a:r>
                      <a:r>
                        <a:rPr lang="en-MY" sz="1600" dirty="0" err="1" smtClean="0">
                          <a:effectLst/>
                          <a:latin typeface="Arial Narrow" panose="020B0606020202030204" pitchFamily="34" charset="0"/>
                        </a:rPr>
                        <a:t>bintang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Q4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(64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bilik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)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PS 2014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0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HAL EHWAL PELAJAR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650714"/>
              </p:ext>
            </p:extLst>
          </p:nvPr>
        </p:nvGraphicFramePr>
        <p:xfrm>
          <a:off x="72008" y="1254595"/>
          <a:ext cx="9000492" cy="485596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2295"/>
                <a:gridCol w="1571413"/>
                <a:gridCol w="1008112"/>
                <a:gridCol w="936104"/>
                <a:gridCol w="720080"/>
                <a:gridCol w="720080"/>
                <a:gridCol w="717429"/>
                <a:gridCol w="824645"/>
                <a:gridCol w="824645"/>
                <a:gridCol w="1305689"/>
              </a:tblGrid>
              <a:tr h="31551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0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61970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26.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Jaringan Industri dan Komuniti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2487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2000 </a:t>
                      </a:r>
                      <a:endParaRPr lang="ms-MY" sz="16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602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ndalus" panose="02020603050405020304" pitchFamily="18" charset="-78"/>
                        </a:rPr>
                        <a:t>1167</a:t>
                      </a:r>
                      <a:endParaRPr lang="ms-MY" sz="1600" b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ndalus" panose="02020603050405020304" pitchFamily="18" charset="-78"/>
                      </a:endParaRPr>
                    </a:p>
                  </a:txBody>
                  <a:tcPr marL="63300" marR="63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ndalus" panose="02020603050405020304" pitchFamily="18" charset="-78"/>
                        </a:rPr>
                        <a:t>1,640</a:t>
                      </a:r>
                    </a:p>
                  </a:txBody>
                  <a:tcPr marL="63300" marR="63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ndalus" panose="02020603050405020304" pitchFamily="18" charset="-78"/>
                        </a:rPr>
                        <a:t>3,115</a:t>
                      </a:r>
                    </a:p>
                  </a:txBody>
                  <a:tcPr marL="63300" marR="63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</a:t>
                      </a:r>
                      <a:r>
                        <a:rPr lang="en-MY" sz="16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2014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059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i) Bilangan Jaringan Industri</a:t>
                      </a:r>
                      <a:endParaRPr lang="en-MY" sz="160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1800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6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528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994</a:t>
                      </a:r>
                    </a:p>
                  </a:txBody>
                  <a:tcPr marL="63300" marR="6330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1,389</a:t>
                      </a:r>
                    </a:p>
                  </a:txBody>
                  <a:tcPr marL="63300" marR="6330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2,698</a:t>
                      </a:r>
                    </a:p>
                  </a:txBody>
                  <a:tcPr marL="63300" marR="63300" marT="0" marB="0">
                    <a:solidFill>
                      <a:srgbClr val="0066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809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ii) Bilangan jaringan Industri berimpak tinggi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(5 bintang)</a:t>
                      </a:r>
                      <a:endParaRPr lang="en-MY" sz="1600" dirty="0" smtClean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 horzOverflow="overflow"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5 </a:t>
                      </a:r>
                    </a:p>
                  </a:txBody>
                  <a:tcPr marL="63300" marR="63300" marT="0" marB="0"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8</a:t>
                      </a:r>
                    </a:p>
                  </a:txBody>
                  <a:tcPr marL="63300" marR="63300" marT="0" marB="0"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17</a:t>
                      </a:r>
                    </a:p>
                  </a:txBody>
                  <a:tcPr marL="63300" marR="63300" marT="0" marB="0">
                    <a:solidFill>
                      <a:srgbClr val="CC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93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iii) Bilangan Jaringan Komuniti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  <a:endParaRPr lang="en-MY" sz="16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173</a:t>
                      </a:r>
                    </a:p>
                  </a:txBody>
                  <a:tcPr marL="63300" marR="6330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251</a:t>
                      </a:r>
                    </a:p>
                  </a:txBody>
                  <a:tcPr marL="63300" marR="6330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417</a:t>
                      </a:r>
                    </a:p>
                  </a:txBody>
                  <a:tcPr marL="63300" marR="63300" marT="0" marB="0">
                    <a:solidFill>
                      <a:srgbClr val="006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1865" marR="41865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158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iv) Projek Komuniti  berimpak tinggi  </a:t>
                      </a:r>
                      <a:endParaRPr lang="ms-MY" sz="16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4-5 bintang).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10 (Jaringan)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8 </a:t>
                      </a:r>
                    </a:p>
                  </a:txBody>
                  <a:tcPr marL="63300" marR="6330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13</a:t>
                      </a:r>
                    </a:p>
                  </a:txBody>
                  <a:tcPr marL="63300" marR="6330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33</a:t>
                      </a:r>
                    </a:p>
                  </a:txBody>
                  <a:tcPr marL="63300" marR="63300" marT="0" marB="0">
                    <a:solidFill>
                      <a:srgbClr val="006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1865" marR="41865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53707-A7E6-45E1-A7DF-3D14E13082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33279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JARINGAN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INDUSTRI &amp; MASYARAKAT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121724"/>
              </p:ext>
            </p:extLst>
          </p:nvPr>
        </p:nvGraphicFramePr>
        <p:xfrm>
          <a:off x="85658" y="1269839"/>
          <a:ext cx="8963982" cy="464343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86841"/>
                <a:gridCol w="2057880"/>
                <a:gridCol w="1154451"/>
                <a:gridCol w="746998"/>
                <a:gridCol w="611181"/>
                <a:gridCol w="679090"/>
                <a:gridCol w="679090"/>
                <a:gridCol w="679090"/>
                <a:gridCol w="814907"/>
                <a:gridCol w="1154454"/>
              </a:tblGrid>
              <a:tr h="31546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3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298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27.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Bilangan Geran Penyelidikan dan Pengembangan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berkaitan JINM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40  (Geran)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50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61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92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KPI KPM</a:t>
                      </a:r>
                    </a:p>
                  </a:txBody>
                  <a:tcPr marL="41865" marR="418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68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28.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Memasyarakatkan kepakaran Universiti melalui JINM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Bilangan staf terlibat dengan industri (3-5  bintang); dan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Bilangan staf terlibat dengan komuniti (2-5 bintang)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587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450  (staf)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290  </a:t>
                      </a: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(Staf)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ms-MY" sz="16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ms-MY" sz="1600" dirty="0" smtClean="0">
                          <a:effectLst/>
                          <a:latin typeface="Arial Narrow" panose="020B0606020202030204" pitchFamily="34" charset="0"/>
                        </a:rPr>
                        <a:t>32  </a:t>
                      </a: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(Staf)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153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943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239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311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1865" marR="4186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1,653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342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497</a:t>
                      </a:r>
                    </a:p>
                  </a:txBody>
                  <a:tcPr marL="41865" marR="4186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1,311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439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872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736600" algn="ctr"/>
                        </a:tabLst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41865" marR="4186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PS 2014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1865" marR="41865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1865" marR="41865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9BB67-6AD8-45BA-BE3D-ADCF496DA7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508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JARINGAN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INDUSTRI &amp; MASYARAKAT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890876"/>
              </p:ext>
            </p:extLst>
          </p:nvPr>
        </p:nvGraphicFramePr>
        <p:xfrm>
          <a:off x="99502" y="1252348"/>
          <a:ext cx="8964489" cy="49276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9771"/>
                <a:gridCol w="1705526"/>
                <a:gridCol w="927041"/>
                <a:gridCol w="900100"/>
                <a:gridCol w="756084"/>
                <a:gridCol w="720080"/>
                <a:gridCol w="756084"/>
                <a:gridCol w="864096"/>
                <a:gridCol w="713278"/>
                <a:gridCol w="1222429"/>
              </a:tblGrid>
              <a:tr h="20848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4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4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67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429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29.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Bilangan Program Angkat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(16 fakulti)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Q2, Q4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1865" marR="41865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 2</a:t>
                      </a:r>
                    </a:p>
                  </a:txBody>
                  <a:tcPr marL="63305" marR="63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16</a:t>
                      </a:r>
                      <a:r>
                        <a:rPr lang="ms-MY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 </a:t>
                      </a:r>
                    </a:p>
                  </a:txBody>
                  <a:tcPr marL="63305" marR="63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34</a:t>
                      </a:r>
                    </a:p>
                  </a:txBody>
                  <a:tcPr marL="63305" marR="633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30.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Bilangan program JINM UPM di arena antarabangsa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 Narrow" panose="020B0606020202030204" pitchFamily="34" charset="0"/>
                        </a:rPr>
                        <a:t>8 (Program)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Q2, Q4</a:t>
                      </a:r>
                    </a:p>
                  </a:txBody>
                  <a:tcPr marL="41865" marR="4186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3</a:t>
                      </a:r>
                    </a:p>
                  </a:txBody>
                  <a:tcPr marL="63305" marR="6330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6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 </a:t>
                      </a:r>
                    </a:p>
                  </a:txBody>
                  <a:tcPr marL="63305" marR="6330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18</a:t>
                      </a:r>
                    </a:p>
                  </a:txBody>
                  <a:tcPr marL="63305" marR="6330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8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31.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Penjanaan Pendapatan (i + ii)</a:t>
                      </a: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AutoNum type="romanLcParenBoth"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Jumlah sumbangan </a:t>
                      </a:r>
                      <a:r>
                        <a:rPr kumimoji="0" lang="ms-MY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kewangan atau nilai</a:t>
                      </a: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yang setara (in-kind)</a:t>
                      </a: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AutoNum type="romanLcParenBoth"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Jumlah pendapatan untuk </a:t>
                      </a:r>
                      <a:r>
                        <a:rPr kumimoji="0" lang="ms-MY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Tabung Amanah untuk aktiviti JINM</a:t>
                      </a: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RM52.8 juta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 40 juta</a:t>
                      </a: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RM39.5 juta</a:t>
                      </a: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RM 0.5 juta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RM16.1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RM16.1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1865" marR="41865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RM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29.4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juta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 </a:t>
                      </a:r>
                      <a:endParaRPr lang="ms-MY" sz="1600" b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RM29.4 juta</a:t>
                      </a:r>
                      <a:endParaRPr lang="ms-MY" sz="1600" b="0" baseline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600" b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63305" marR="6330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RM34.8 juta</a:t>
                      </a:r>
                      <a:endParaRPr lang="ms-MY" sz="16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ndalus" panose="02020603050405020304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RM34.8 juta</a:t>
                      </a:r>
                    </a:p>
                  </a:txBody>
                  <a:tcPr marL="63305" marR="63305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RM48.28 juta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RM48.1 juta</a:t>
                      </a:r>
                    </a:p>
                  </a:txBody>
                  <a:tcPr marL="63305" marR="6330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Q2, Q4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1865" marR="41865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0</a:t>
                      </a:r>
                    </a:p>
                  </a:txBody>
                  <a:tcPr marL="63305" marR="6330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0</a:t>
                      </a:r>
                    </a:p>
                  </a:txBody>
                  <a:tcPr marL="63305" marR="6330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ndalus" panose="02020603050405020304" pitchFamily="18" charset="-78"/>
                        </a:rPr>
                        <a:t>RM0.18 juta</a:t>
                      </a:r>
                    </a:p>
                  </a:txBody>
                  <a:tcPr marL="63305" marR="63305" marT="0" marB="0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A822-FB12-48D1-9E6D-8ADFD07F0B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JARINGAN </a:t>
            </a:r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INDUSTRI &amp; MASYARAKAT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0672"/>
            <a:ext cx="4680520" cy="6584692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745501835"/>
              </p:ext>
            </p:extLst>
          </p:nvPr>
        </p:nvGraphicFramePr>
        <p:xfrm>
          <a:off x="539552" y="1340768"/>
          <a:ext cx="3336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29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00948"/>
              </p:ext>
            </p:extLst>
          </p:nvPr>
        </p:nvGraphicFramePr>
        <p:xfrm>
          <a:off x="95158" y="1254990"/>
          <a:ext cx="8941338" cy="397085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1685"/>
                <a:gridCol w="1287404"/>
                <a:gridCol w="1030138"/>
                <a:gridCol w="832602"/>
                <a:gridCol w="759155"/>
                <a:gridCol w="806737"/>
                <a:gridCol w="806737"/>
                <a:gridCol w="806737"/>
                <a:gridCol w="1008422"/>
                <a:gridCol w="1231721"/>
              </a:tblGrid>
              <a:tr h="4458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4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67889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32.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kelayakan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smtClean="0">
                          <a:effectLst/>
                          <a:latin typeface="Arial Narrow" panose="020B0606020202030204" pitchFamily="34" charset="0"/>
                        </a:rPr>
                        <a:t>PhD: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800" kern="1200" dirty="0" smtClean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b)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&amp; </a:t>
                      </a:r>
                      <a:r>
                        <a:rPr lang="en-MY" sz="1800" kern="1200" dirty="0" err="1">
                          <a:effectLst/>
                          <a:latin typeface="Arial Narrow" panose="020B0606020202030204" pitchFamily="34" charset="0"/>
                        </a:rPr>
                        <a:t>penyelidik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800" kern="1200" dirty="0" smtClean="0">
                          <a:effectLst/>
                          <a:latin typeface="Arial Narrow" panose="020B0606020202030204" pitchFamily="34" charset="0"/>
                        </a:rPr>
                        <a:t>83.56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800" kern="1200" dirty="0" smtClean="0">
                          <a:effectLst/>
                          <a:latin typeface="Arial Narrow" panose="020B0606020202030204" pitchFamily="34" charset="0"/>
                        </a:rPr>
                        <a:t>82.85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800" kern="1200" dirty="0" smtClean="0"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MY" sz="18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800" kern="1200" dirty="0" smtClean="0"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  <a:r>
                        <a:rPr lang="en-MY" sz="1800" kern="1200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i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i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i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i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i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800" baseline="0" dirty="0" smtClean="0">
                          <a:latin typeface="Arial Narrow" panose="020B0606020202030204" pitchFamily="34" charset="0"/>
                        </a:rPr>
                        <a:t> KPM</a:t>
                      </a: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54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 Narrow" panose="020B0606020202030204" pitchFamily="34" charset="0"/>
                        </a:rPr>
                        <a:t>84.18%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latin typeface="Arial Narrow" panose="020B0606020202030204" pitchFamily="34" charset="0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83.86%</a:t>
                      </a: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85.50%</a:t>
                      </a: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86.32%</a:t>
                      </a: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84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83.30%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i="0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i="0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83.32%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i="0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85.23%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85.80%</a:t>
                      </a: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F297C-02F8-47E4-8132-FF80EEA319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SUMBER MANUSIA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151716"/>
              </p:ext>
            </p:extLst>
          </p:nvPr>
        </p:nvGraphicFramePr>
        <p:xfrm>
          <a:off x="96074" y="1255616"/>
          <a:ext cx="8951851" cy="401973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10008"/>
                <a:gridCol w="1293610"/>
                <a:gridCol w="1008112"/>
                <a:gridCol w="828092"/>
                <a:gridCol w="828092"/>
                <a:gridCol w="828092"/>
                <a:gridCol w="900100"/>
                <a:gridCol w="936104"/>
                <a:gridCol w="828092"/>
                <a:gridCol w="1091549"/>
              </a:tblGrid>
              <a:tr h="37318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4139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33.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Keberkesanan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Sumber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Manusia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romanLcPeriod"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Nisbah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1:17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1:10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1:16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1:16.7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1:16.7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1:10.8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QS RANKING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7424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ii. %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17%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11.09%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5.34%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5.39%</a:t>
                      </a:r>
                    </a:p>
                  </a:txBody>
                  <a:tcPr marL="42890" marR="42890" marT="0" marB="0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16.1%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5E4D5-920E-4328-AAD4-C6DF5F23105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SUMBER MANUSIA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997933"/>
              </p:ext>
            </p:extLst>
          </p:nvPr>
        </p:nvGraphicFramePr>
        <p:xfrm>
          <a:off x="107505" y="1255616"/>
          <a:ext cx="8928991" cy="454039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32047"/>
                <a:gridCol w="1548172"/>
                <a:gridCol w="900100"/>
                <a:gridCol w="756084"/>
                <a:gridCol w="864096"/>
                <a:gridCol w="684076"/>
                <a:gridCol w="792088"/>
                <a:gridCol w="900100"/>
                <a:gridCol w="766594"/>
                <a:gridCol w="1285634"/>
              </a:tblGrid>
              <a:tr h="4811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4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822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iii.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Nisbah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bukan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1:3</a:t>
                      </a: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1:3</a:t>
                      </a: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1:2.4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1:2.57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1:2.54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1:2.54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Akademik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: 1810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Bukan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akademik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: 4602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6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2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22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iv. %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bukan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latihan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88.53%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MY" sz="160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11.03%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37.35%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78.84%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86.53%</a:t>
                      </a: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QS RANKING</a:t>
                      </a: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2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22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  <a:defRPr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v. %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Mobiliti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staf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bukan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MY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akademik</a:t>
                      </a: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 (outbound)</a:t>
                      </a: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0.8%</a:t>
                      </a:r>
                    </a:p>
                  </a:txBody>
                  <a:tcPr marL="68580" marR="6858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marL="68580" marR="6858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1.8%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(79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orang)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7.75%</a:t>
                      </a:r>
                      <a:endParaRPr lang="en-MY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10.17%</a:t>
                      </a:r>
                      <a:endParaRPr lang="en-MY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13.08%</a:t>
                      </a:r>
                      <a:endParaRPr lang="en-MY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2890" marR="42890" marT="0" marB="0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34.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inovasi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perkhidmatan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en-US" sz="1600" b="1" i="0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b="0" i="0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2890" marR="4289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D3E89-2808-4F5D-A50E-D39D562AFF5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SUMBER MANUSIA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880020"/>
              </p:ext>
            </p:extLst>
          </p:nvPr>
        </p:nvGraphicFramePr>
        <p:xfrm>
          <a:off x="84644" y="1260718"/>
          <a:ext cx="8964485" cy="376221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8420"/>
                <a:gridCol w="1208616"/>
                <a:gridCol w="936104"/>
                <a:gridCol w="756084"/>
                <a:gridCol w="864096"/>
                <a:gridCol w="828092"/>
                <a:gridCol w="900100"/>
                <a:gridCol w="936104"/>
                <a:gridCol w="742394"/>
                <a:gridCol w="1394475"/>
              </a:tblGrid>
              <a:tr h="4400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4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4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4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770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35.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Percentage of internal income vs. total annual budget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457200" algn="l"/>
                        </a:tabLs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Geran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Kerajaan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457200" algn="l"/>
                        </a:tabLst>
                      </a:pP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Sumber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>
                          <a:effectLst/>
                          <a:latin typeface="Arial Narrow" panose="020B0606020202030204" pitchFamily="34" charset="0"/>
                        </a:rPr>
                        <a:t>Dalaman</a:t>
                      </a: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15.4%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RM551 </a:t>
                      </a:r>
                      <a:r>
                        <a:rPr lang="en-MY" sz="1600" kern="1200" dirty="0" err="1" smtClean="0"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RM100 </a:t>
                      </a:r>
                      <a:r>
                        <a:rPr lang="en-MY" sz="1600" kern="1200" dirty="0" err="1" smtClean="0"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RM625</a:t>
                      </a:r>
                      <a:r>
                        <a:rPr lang="en-MY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dirty="0" err="1" smtClean="0"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RM120 </a:t>
                      </a:r>
                      <a:r>
                        <a:rPr lang="en-MY" sz="1600" kern="1200" dirty="0" err="1" smtClean="0"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lang="en-MY" sz="16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i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kern="12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22%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kern="1200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kern="1200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kern="1200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kern="1200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RM156 </a:t>
                      </a:r>
                      <a:r>
                        <a:rPr lang="en-MY" sz="1600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r>
                        <a:rPr lang="en-MY" sz="160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RM43.5</a:t>
                      </a:r>
                      <a:r>
                        <a:rPr lang="en-MY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juta</a:t>
                      </a:r>
                      <a:endParaRPr lang="en-MY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RM313 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juta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RM47.7 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juta</a:t>
                      </a:r>
                      <a:endParaRPr lang="en-MY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RM460.3</a:t>
                      </a:r>
                      <a:r>
                        <a:rPr lang="en-US" sz="16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juta</a:t>
                      </a: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RM90</a:t>
                      </a:r>
                      <a:r>
                        <a:rPr lang="en-US" sz="16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juta</a:t>
                      </a:r>
                      <a:endParaRPr lang="en-US" sz="1600" b="0" i="0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RM617.7 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juta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RM100.7 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juta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 KPM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68582" marR="6858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68582" marR="6858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9B530-C7D1-4240-85E7-AE298E8444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PENGURUSAN KEWANGAN</a:t>
            </a:r>
            <a:endParaRPr lang="en-US" altLang="en-US" sz="4000" b="1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720000"/>
          </a:xfrm>
          <a:solidFill>
            <a:srgbClr val="990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PERKHIDMATAN PERPUSTAKAAN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278896"/>
              </p:ext>
            </p:extLst>
          </p:nvPr>
        </p:nvGraphicFramePr>
        <p:xfrm>
          <a:off x="88071" y="1257330"/>
          <a:ext cx="8964488" cy="335518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1589"/>
                <a:gridCol w="1520052"/>
                <a:gridCol w="1016688"/>
                <a:gridCol w="731386"/>
                <a:gridCol w="758851"/>
                <a:gridCol w="723997"/>
                <a:gridCol w="741424"/>
                <a:gridCol w="816186"/>
                <a:gridCol w="868868"/>
                <a:gridCol w="1415447"/>
              </a:tblGrid>
              <a:tr h="44347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23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36.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800" dirty="0" err="1" smtClean="0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8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dirty="0" err="1" smtClean="0">
                          <a:effectLst/>
                          <a:latin typeface="Arial Narrow" panose="020B0606020202030204" pitchFamily="34" charset="0"/>
                        </a:rPr>
                        <a:t>tajuk</a:t>
                      </a:r>
                      <a:r>
                        <a:rPr lang="en-MY" sz="1800" dirty="0" smtClean="0">
                          <a:effectLst/>
                          <a:latin typeface="Arial Narrow" panose="020B0606020202030204" pitchFamily="34" charset="0"/>
                        </a:rPr>
                        <a:t> yang </a:t>
                      </a:r>
                      <a:r>
                        <a:rPr lang="en-MY" sz="1800" dirty="0" err="1" smtClean="0">
                          <a:effectLst/>
                          <a:latin typeface="Arial Narrow" panose="020B0606020202030204" pitchFamily="34" charset="0"/>
                        </a:rPr>
                        <a:t>diperlukan</a:t>
                      </a:r>
                      <a:r>
                        <a:rPr lang="en-MY" sz="18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dirty="0" err="1" smtClean="0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8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dirty="0" err="1" smtClean="0">
                          <a:effectLst/>
                          <a:latin typeface="Arial Narrow" panose="020B0606020202030204" pitchFamily="34" charset="0"/>
                        </a:rPr>
                        <a:t>koleksi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88.17%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Q4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Q4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Q4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0" dirty="0" smtClean="0"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83.61%</a:t>
                      </a:r>
                    </a:p>
                  </a:txBody>
                  <a:tcPr marL="55418" marR="5541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3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37.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1800" dirty="0" err="1">
                          <a:effectLst/>
                          <a:latin typeface="Arial Narrow" panose="020B0606020202030204" pitchFamily="34" charset="0"/>
                        </a:rPr>
                        <a:t>Pertambahan</a:t>
                      </a:r>
                      <a:r>
                        <a:rPr lang="en-MY" sz="1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800" dirty="0" err="1">
                          <a:effectLst/>
                          <a:latin typeface="Arial Narrow" panose="020B0606020202030204" pitchFamily="34" charset="0"/>
                        </a:rPr>
                        <a:t>kandungan</a:t>
                      </a:r>
                      <a:r>
                        <a:rPr lang="en-MY" sz="1800" dirty="0">
                          <a:effectLst/>
                          <a:latin typeface="Arial Narrow" panose="020B0606020202030204" pitchFamily="34" charset="0"/>
                        </a:rPr>
                        <a:t> digital </a:t>
                      </a:r>
                      <a:r>
                        <a:rPr lang="en-MY" sz="18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800" dirty="0">
                          <a:effectLst/>
                          <a:latin typeface="Arial Narrow" panose="020B0606020202030204" pitchFamily="34" charset="0"/>
                        </a:rPr>
                        <a:t> portal UPMIR 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34.62%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4000</a:t>
                      </a:r>
                      <a:endParaRPr lang="en-MY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1628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2889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3982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5,312 (29.8%)</a:t>
                      </a:r>
                    </a:p>
                  </a:txBody>
                  <a:tcPr marL="55418" marR="55418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2480" marR="52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2480" marR="524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DCC82-6892-4542-8885-04B72410BA9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998120"/>
              </p:ext>
            </p:extLst>
          </p:nvPr>
        </p:nvGraphicFramePr>
        <p:xfrm>
          <a:off x="72008" y="1253266"/>
          <a:ext cx="8964490" cy="368790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69479"/>
                <a:gridCol w="1322201"/>
                <a:gridCol w="1044116"/>
                <a:gridCol w="756084"/>
                <a:gridCol w="612489"/>
                <a:gridCol w="788128"/>
                <a:gridCol w="788128"/>
                <a:gridCol w="1051615"/>
                <a:gridCol w="936104"/>
                <a:gridCol w="1296146"/>
              </a:tblGrid>
              <a:tr h="3316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65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303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</a:rPr>
                        <a:t>38.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pertambahan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rekod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pertanian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Malaysia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pangkalan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data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Agris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Q2, Q4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14.7%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8.58%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(530 </a:t>
                      </a:r>
                      <a:r>
                        <a:rPr lang="en-MY" sz="1600" b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rekod</a:t>
                      </a:r>
                      <a:r>
                        <a:rPr lang="en-MY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55418" marR="5541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2480" marR="524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03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</a:rPr>
                        <a:t>49.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mencapai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markah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&gt;80%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post test program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literasi</a:t>
                      </a: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 Narrow" panose="020B0606020202030204" pitchFamily="34" charset="0"/>
                        </a:rPr>
                        <a:t>maklumat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70%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Q2, Q4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97.37%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95.76%</a:t>
                      </a:r>
                      <a:r>
                        <a:rPr lang="en-MY" sz="16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MY" sz="16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(3572/3730)</a:t>
                      </a:r>
                    </a:p>
                  </a:txBody>
                  <a:tcPr marL="55418" marR="55418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2480" marR="52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52480" marR="524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DCC82-6892-4542-8885-04B72410BA9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80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PERKHIDMATAN PERPUSTAKAAN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"/>
            <a:ext cx="9144000" cy="685259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3657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Terima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Kasih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|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Thank You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720000"/>
          </a:xfr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PENCAPAIAN Q4 2014</a:t>
            </a:r>
            <a:endParaRPr lang="en-US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2135"/>
            <a:ext cx="2133600" cy="365125"/>
          </a:xfrm>
        </p:spPr>
        <p:txBody>
          <a:bodyPr/>
          <a:lstStyle/>
          <a:p>
            <a:pPr>
              <a:defRPr/>
            </a:pPr>
            <a:fld id="{C63B4AE1-46F2-47C8-8298-A6D34EAE1C6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782666" y="3912214"/>
            <a:ext cx="1733550" cy="420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HAL EHWAL PELAJAR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005638" y="3937614"/>
            <a:ext cx="1803400" cy="66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JARINGAN INDUSTRI &amp; MASYARAKAT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1540" y="3910627"/>
            <a:ext cx="1631950" cy="30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AKADEMIK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58888" y="5760798"/>
            <a:ext cx="1825625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SUMBER MANUSIA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91891" y="5775085"/>
            <a:ext cx="1814500" cy="466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PENGURUSAN KEWANGAN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02338" y="5816360"/>
            <a:ext cx="1825625" cy="3794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PERKHIDMATAN PERPUSTAKAAN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27313" y="3901102"/>
            <a:ext cx="1720850" cy="431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PENYELIDIKAN &amp; INOVASI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43392" y="2377313"/>
            <a:ext cx="1728788" cy="288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2400" b="1" dirty="0" smtClean="0">
                <a:solidFill>
                  <a:schemeClr val="tx1"/>
                </a:solidFill>
              </a:rPr>
              <a:t>UPM</a:t>
            </a:r>
            <a:endParaRPr lang="en-MY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1" name="Chart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779460"/>
              </p:ext>
            </p:extLst>
          </p:nvPr>
        </p:nvGraphicFramePr>
        <p:xfrm>
          <a:off x="-36512" y="2758068"/>
          <a:ext cx="2452736" cy="224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867672"/>
              </p:ext>
            </p:extLst>
          </p:nvPr>
        </p:nvGraphicFramePr>
        <p:xfrm>
          <a:off x="6601878" y="2903016"/>
          <a:ext cx="2273575" cy="189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8" name="Content Placeholder 4" descr="Inner-UPM-Template_Option-1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957441"/>
              </p:ext>
            </p:extLst>
          </p:nvPr>
        </p:nvGraphicFramePr>
        <p:xfrm>
          <a:off x="2356015" y="2880156"/>
          <a:ext cx="2257756" cy="199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885929"/>
              </p:ext>
            </p:extLst>
          </p:nvPr>
        </p:nvGraphicFramePr>
        <p:xfrm>
          <a:off x="2339752" y="2905392"/>
          <a:ext cx="2256488" cy="201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226402"/>
              </p:ext>
            </p:extLst>
          </p:nvPr>
        </p:nvGraphicFramePr>
        <p:xfrm>
          <a:off x="6748483" y="2902561"/>
          <a:ext cx="2293780" cy="199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Char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503899"/>
              </p:ext>
            </p:extLst>
          </p:nvPr>
        </p:nvGraphicFramePr>
        <p:xfrm>
          <a:off x="6732240" y="2927797"/>
          <a:ext cx="2292492" cy="201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674801"/>
              </p:ext>
            </p:extLst>
          </p:nvPr>
        </p:nvGraphicFramePr>
        <p:xfrm>
          <a:off x="3466372" y="4661928"/>
          <a:ext cx="2257756" cy="213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02066"/>
              </p:ext>
            </p:extLst>
          </p:nvPr>
        </p:nvGraphicFramePr>
        <p:xfrm>
          <a:off x="3450109" y="4685283"/>
          <a:ext cx="2256488" cy="216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6" name="Char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534131"/>
              </p:ext>
            </p:extLst>
          </p:nvPr>
        </p:nvGraphicFramePr>
        <p:xfrm>
          <a:off x="5812419" y="4679424"/>
          <a:ext cx="2224162" cy="211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7" name="Chart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397911"/>
              </p:ext>
            </p:extLst>
          </p:nvPr>
        </p:nvGraphicFramePr>
        <p:xfrm>
          <a:off x="5832140" y="4703101"/>
          <a:ext cx="2232248" cy="208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8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01348"/>
              </p:ext>
            </p:extLst>
          </p:nvPr>
        </p:nvGraphicFramePr>
        <p:xfrm>
          <a:off x="49991" y="2802864"/>
          <a:ext cx="2385263" cy="213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9" name="Char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852075"/>
              </p:ext>
            </p:extLst>
          </p:nvPr>
        </p:nvGraphicFramePr>
        <p:xfrm>
          <a:off x="38924" y="2826219"/>
          <a:ext cx="2378800" cy="216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4" name="Chart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30004"/>
              </p:ext>
            </p:extLst>
          </p:nvPr>
        </p:nvGraphicFramePr>
        <p:xfrm>
          <a:off x="4494426" y="2896298"/>
          <a:ext cx="2345826" cy="199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65" name="Chart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602757"/>
              </p:ext>
            </p:extLst>
          </p:nvPr>
        </p:nvGraphicFramePr>
        <p:xfrm>
          <a:off x="4348163" y="2921534"/>
          <a:ext cx="2657475" cy="194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292617"/>
              </p:ext>
            </p:extLst>
          </p:nvPr>
        </p:nvGraphicFramePr>
        <p:xfrm>
          <a:off x="1021426" y="4653136"/>
          <a:ext cx="2398446" cy="213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13364"/>
              </p:ext>
            </p:extLst>
          </p:nvPr>
        </p:nvGraphicFramePr>
        <p:xfrm>
          <a:off x="1007604" y="4684124"/>
          <a:ext cx="239473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232010"/>
              </p:ext>
            </p:extLst>
          </p:nvPr>
        </p:nvGraphicFramePr>
        <p:xfrm>
          <a:off x="2123728" y="1167672"/>
          <a:ext cx="45365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207487"/>
              </p:ext>
            </p:extLst>
          </p:nvPr>
        </p:nvGraphicFramePr>
        <p:xfrm>
          <a:off x="3075021" y="1137235"/>
          <a:ext cx="2829127" cy="248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  <p:extLst>
      <p:ext uri="{BB962C8B-B14F-4D97-AF65-F5344CB8AC3E}">
        <p14:creationId xmlns:p14="http://schemas.microsoft.com/office/powerpoint/2010/main" val="13875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1D7BC-48EB-4677-A576-457B207486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4017681"/>
            <a:ext cx="1439863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2000" b="1" dirty="0" smtClean="0">
                <a:solidFill>
                  <a:schemeClr val="tx1"/>
                </a:solidFill>
              </a:rPr>
              <a:t>ACADEMIC</a:t>
            </a:r>
            <a:endParaRPr lang="en-MY" sz="2000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637213" y="-1250950"/>
            <a:ext cx="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27313" y="4017681"/>
            <a:ext cx="1657350" cy="458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RESEARCH &amp; INNOVATION</a:t>
            </a:r>
            <a:endParaRPr lang="en-MY" sz="1600" b="1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561263" y="2026956"/>
            <a:ext cx="0" cy="20638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18100" y="4004981"/>
            <a:ext cx="1304925" cy="47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STUDENT AFFAIRS</a:t>
            </a:r>
            <a:endParaRPr lang="en-MY" sz="1600" b="1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0260013" y="908050"/>
            <a:ext cx="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092950" y="4017681"/>
            <a:ext cx="1582738" cy="601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INDUSTRIAL &amp; COMMUNITY LINKAGES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92275" y="5757581"/>
            <a:ext cx="1439863" cy="446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HUMAN RESOURCE</a:t>
            </a:r>
            <a:endParaRPr lang="en-MY" sz="16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957763" y="2344456"/>
            <a:ext cx="0" cy="4763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516688" y="2938181"/>
            <a:ext cx="0" cy="4763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851275" y="5746469"/>
            <a:ext cx="165735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FINANCIAL MANAGEMENT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235700" y="5746469"/>
            <a:ext cx="126682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600" b="1" dirty="0" smtClean="0">
                <a:solidFill>
                  <a:schemeClr val="tx1"/>
                </a:solidFill>
              </a:rPr>
              <a:t>LIBRARY SERVICES</a:t>
            </a:r>
            <a:endParaRPr lang="en-MY" sz="1600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35375" y="2531781"/>
            <a:ext cx="1944688" cy="241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2000" b="1" dirty="0" smtClean="0">
                <a:solidFill>
                  <a:schemeClr val="tx1"/>
                </a:solidFill>
              </a:rPr>
              <a:t>UPM</a:t>
            </a:r>
            <a:endParaRPr lang="en-MY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12767"/>
              </p:ext>
            </p:extLst>
          </p:nvPr>
        </p:nvGraphicFramePr>
        <p:xfrm>
          <a:off x="4248150" y="2868331"/>
          <a:ext cx="647700" cy="190500"/>
        </p:xfrm>
        <a:graphic>
          <a:graphicData uri="http://schemas.openxmlformats.org/drawingml/2006/table">
            <a:tbl>
              <a:tblPr/>
              <a:tblGrid>
                <a:gridCol w="647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3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765330"/>
              </p:ext>
            </p:extLst>
          </p:nvPr>
        </p:nvGraphicFramePr>
        <p:xfrm>
          <a:off x="3364011" y="4691773"/>
          <a:ext cx="2504134" cy="198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5" name="Chart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331364"/>
              </p:ext>
            </p:extLst>
          </p:nvPr>
        </p:nvGraphicFramePr>
        <p:xfrm>
          <a:off x="3059832" y="4619765"/>
          <a:ext cx="2952328" cy="211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6" name="Char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437541"/>
              </p:ext>
            </p:extLst>
          </p:nvPr>
        </p:nvGraphicFramePr>
        <p:xfrm>
          <a:off x="5596263" y="4691773"/>
          <a:ext cx="2496570" cy="197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7" name="Chart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714458"/>
              </p:ext>
            </p:extLst>
          </p:nvPr>
        </p:nvGraphicFramePr>
        <p:xfrm>
          <a:off x="5220072" y="4619765"/>
          <a:ext cx="3096344" cy="209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852561"/>
              </p:ext>
            </p:extLst>
          </p:nvPr>
        </p:nvGraphicFramePr>
        <p:xfrm>
          <a:off x="2283979" y="2891573"/>
          <a:ext cx="2344912" cy="208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13502"/>
              </p:ext>
            </p:extLst>
          </p:nvPr>
        </p:nvGraphicFramePr>
        <p:xfrm>
          <a:off x="2196063" y="2892591"/>
          <a:ext cx="2523016" cy="207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3" name="Straight Connector 42"/>
          <p:cNvCxnSpPr/>
          <p:nvPr/>
        </p:nvCxnSpPr>
        <p:spPr>
          <a:xfrm flipH="1">
            <a:off x="5329634" y="2053384"/>
            <a:ext cx="0" cy="20638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028384" y="934478"/>
            <a:ext cx="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726134" y="2370884"/>
            <a:ext cx="0" cy="4763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85059" y="2964609"/>
            <a:ext cx="0" cy="4763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363584"/>
              </p:ext>
            </p:extLst>
          </p:nvPr>
        </p:nvGraphicFramePr>
        <p:xfrm>
          <a:off x="4588936" y="2918001"/>
          <a:ext cx="2196950" cy="206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1" name="Chart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457520"/>
              </p:ext>
            </p:extLst>
          </p:nvPr>
        </p:nvGraphicFramePr>
        <p:xfrm>
          <a:off x="4284587" y="2942343"/>
          <a:ext cx="273630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2" name="Chart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546988"/>
              </p:ext>
            </p:extLst>
          </p:nvPr>
        </p:nvGraphicFramePr>
        <p:xfrm>
          <a:off x="4104518" y="2867481"/>
          <a:ext cx="3096344" cy="209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0" name="Chart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388034"/>
              </p:ext>
            </p:extLst>
          </p:nvPr>
        </p:nvGraphicFramePr>
        <p:xfrm>
          <a:off x="6748511" y="2891573"/>
          <a:ext cx="2242561" cy="208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8" name="Chart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725072"/>
              </p:ext>
            </p:extLst>
          </p:nvPr>
        </p:nvGraphicFramePr>
        <p:xfrm>
          <a:off x="6544300" y="2773081"/>
          <a:ext cx="2420188" cy="235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83" name="Chart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840252"/>
              </p:ext>
            </p:extLst>
          </p:nvPr>
        </p:nvGraphicFramePr>
        <p:xfrm>
          <a:off x="-98212" y="2819565"/>
          <a:ext cx="2665522" cy="217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84" name="Chart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651409"/>
              </p:ext>
            </p:extLst>
          </p:nvPr>
        </p:nvGraphicFramePr>
        <p:xfrm>
          <a:off x="-108520" y="2842364"/>
          <a:ext cx="2658299" cy="220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564102"/>
              </p:ext>
            </p:extLst>
          </p:nvPr>
        </p:nvGraphicFramePr>
        <p:xfrm>
          <a:off x="1131734" y="4654983"/>
          <a:ext cx="2515695" cy="210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844750"/>
              </p:ext>
            </p:extLst>
          </p:nvPr>
        </p:nvGraphicFramePr>
        <p:xfrm>
          <a:off x="1115616" y="4678721"/>
          <a:ext cx="2514283" cy="213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604361"/>
              </p:ext>
            </p:extLst>
          </p:nvPr>
        </p:nvGraphicFramePr>
        <p:xfrm>
          <a:off x="971600" y="1160521"/>
          <a:ext cx="6929502" cy="273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813121"/>
              </p:ext>
            </p:extLst>
          </p:nvPr>
        </p:nvGraphicFramePr>
        <p:xfrm>
          <a:off x="2267744" y="1091373"/>
          <a:ext cx="4608512" cy="274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41" name="Title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720000"/>
          </a:xfr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PENCAPAIAN Q4 2013</a:t>
            </a:r>
            <a:endParaRPr lang="en-US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51" name="Content Placeholder 4" descr="Inner-UPM-Template_Option-1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CB40-836B-4400-97F7-726C8A0B41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32656"/>
            <a:ext cx="9144000" cy="72000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	RINGKASAN PENCAPAIAN Q4 2014</a:t>
            </a:r>
            <a:endParaRPr lang="en-US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821115"/>
              </p:ext>
            </p:extLst>
          </p:nvPr>
        </p:nvGraphicFramePr>
        <p:xfrm>
          <a:off x="96583" y="1268760"/>
          <a:ext cx="8939914" cy="39924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54261"/>
                <a:gridCol w="1561116"/>
                <a:gridCol w="1548172"/>
                <a:gridCol w="1908011"/>
                <a:gridCol w="1368354"/>
              </a:tblGrid>
              <a:tr h="477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≥100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5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99%-75%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74%-0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JUMLAH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729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AKADEMIK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477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PENYELIDIKAN &amp; INOVASI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A31435"/>
                          </a:solidFill>
                          <a:latin typeface="Arial Narrow" panose="020B0606020202030204" pitchFamily="34" charset="0"/>
                        </a:rPr>
                        <a:t>KPI 12(a)(ii),</a:t>
                      </a:r>
                      <a:r>
                        <a:rPr lang="en-US" sz="1600" baseline="0" dirty="0" smtClean="0">
                          <a:solidFill>
                            <a:srgbClr val="A31435"/>
                          </a:solidFill>
                          <a:latin typeface="Arial Narrow" panose="020B0606020202030204" pitchFamily="34" charset="0"/>
                        </a:rPr>
                        <a:t> 12(b)</a:t>
                      </a:r>
                      <a:endParaRPr lang="en-US" sz="1600" dirty="0">
                        <a:solidFill>
                          <a:srgbClr val="A3143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9 </a:t>
                      </a:r>
                    </a:p>
                    <a:p>
                      <a:pPr algn="ctr"/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2729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HAL EHWAL PELAJAR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477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JARINGAN INDUSTRI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&amp; MASYARAKAT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KPI</a:t>
                      </a:r>
                      <a:r>
                        <a:rPr lang="en-US" sz="1600" baseline="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 27(ii), 32(ii)</a:t>
                      </a:r>
                      <a:endParaRPr lang="en-US" sz="1600" dirty="0">
                        <a:solidFill>
                          <a:srgbClr val="99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43639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SUMBER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MANUSIA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99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KPI 34 </a:t>
                      </a:r>
                      <a:r>
                        <a:rPr lang="en-US" sz="160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), </a:t>
                      </a:r>
                      <a:r>
                        <a:rPr lang="en-US" sz="1600" baseline="0" dirty="0" smtClean="0">
                          <a:solidFill>
                            <a:srgbClr val="990000"/>
                          </a:solidFill>
                          <a:latin typeface="Arial Narrow" panose="020B0606020202030204" pitchFamily="34" charset="0"/>
                        </a:rPr>
                        <a:t>(ii)</a:t>
                      </a:r>
                      <a:endParaRPr lang="en-US" sz="1600" dirty="0" smtClean="0">
                        <a:solidFill>
                          <a:srgbClr val="99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99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2508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PENGURUSAN KEWANGAN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477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PERKHIDMATAN PERPUSTAKAAN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JUMLAH</a:t>
                      </a:r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32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391233"/>
              </p:ext>
            </p:extLst>
          </p:nvPr>
        </p:nvGraphicFramePr>
        <p:xfrm>
          <a:off x="103310" y="1295400"/>
          <a:ext cx="8964490" cy="26822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64078"/>
                <a:gridCol w="1132812"/>
                <a:gridCol w="1066800"/>
                <a:gridCol w="762000"/>
                <a:gridCol w="914400"/>
                <a:gridCol w="762000"/>
                <a:gridCol w="1143000"/>
                <a:gridCol w="949110"/>
                <a:gridCol w="709420"/>
                <a:gridCol w="1160870"/>
              </a:tblGrid>
              <a:tr h="3962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5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5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5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4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0889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Graduan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PhD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Dikeluarkan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Setiap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Tahun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440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475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111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SGS : 104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Putra : 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SGS=289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PBS=14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Senat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Nov 2013- Sept 2014)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Pada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9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Oktober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2014 = 367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SGS=375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PBS=16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 KPM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2BA2-9EB7-4156-B1E7-B04541D05F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0274" y="30480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AKADEMIK &amp; ANTARABANGSA 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749906"/>
              </p:ext>
            </p:extLst>
          </p:nvPr>
        </p:nvGraphicFramePr>
        <p:xfrm>
          <a:off x="71500" y="1295400"/>
          <a:ext cx="8986192" cy="26822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66209"/>
                <a:gridCol w="1187879"/>
                <a:gridCol w="1066800"/>
                <a:gridCol w="838200"/>
                <a:gridCol w="1066800"/>
                <a:gridCol w="762000"/>
                <a:gridCol w="914400"/>
                <a:gridCol w="909085"/>
                <a:gridCol w="711138"/>
                <a:gridCol w="1163681"/>
              </a:tblGrid>
              <a:tr h="3402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4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2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140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Peratus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Graduan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PhD yang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Menamatkan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Pengajian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Dalam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Tempoh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7 Semester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21.%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baseline="0" dirty="0" smtClean="0">
                          <a:latin typeface="Arial Narrow" panose="020B0606020202030204" pitchFamily="34" charset="0"/>
                        </a:rPr>
                        <a:t>20%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sng" baseline="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SPS : 18/88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Putra : 1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/ 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Total= 19/95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18.9%</a:t>
                      </a: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pelajar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22.2%</a:t>
                      </a: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KPI  KPM</a:t>
                      </a: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b="0" dirty="0" smtClean="0">
                        <a:latin typeface="Calibri" pitchFamily="34" charset="0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2BA2-9EB7-4156-B1E7-B04541D05F1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30480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AKADEMIK &amp; ANTARABANGSA 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979712" y="5640217"/>
            <a:ext cx="48117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 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 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MY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lang="en-MY" altLang="en-US" sz="1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MY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altLang="en-US" sz="1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MY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Benchmark MYRA2</a:t>
            </a:r>
            <a:endParaRPr lang="en-MY" altLang="en-US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39268"/>
              </p:ext>
            </p:extLst>
          </p:nvPr>
        </p:nvGraphicFramePr>
        <p:xfrm>
          <a:off x="107503" y="1295400"/>
          <a:ext cx="8856988" cy="35356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70370"/>
                <a:gridCol w="1350927"/>
                <a:gridCol w="1051012"/>
                <a:gridCol w="777788"/>
                <a:gridCol w="838200"/>
                <a:gridCol w="860287"/>
                <a:gridCol w="852895"/>
                <a:gridCol w="775286"/>
                <a:gridCol w="799290"/>
                <a:gridCol w="1180933"/>
              </a:tblGrid>
              <a:tr h="3402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6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2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enrolmen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pascasiswazah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 smtClean="0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3185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3726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3327</a:t>
                      </a:r>
                      <a:endParaRPr lang="en-US" sz="1600" b="0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3412</a:t>
                      </a: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3872 </a:t>
                      </a: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3825</a:t>
                      </a:r>
                    </a:p>
                  </a:txBody>
                  <a:tcPr marL="91441" marR="9144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KPI KPM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QS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RANKINGS</a:t>
                      </a:r>
                      <a:endParaRPr lang="en-US" sz="12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4.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enrolmen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prasiswazah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382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(2.67%)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481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(3.5%)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Termasuk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60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pelajar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CIEP di UPMET 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37215" marR="3721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(2.38%)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Termasuk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62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pelajar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CIEP di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UPMET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37215" marR="3721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(3.23%)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Termasuk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32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pelajar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CIEP di UPMET </a:t>
                      </a:r>
                    </a:p>
                  </a:txBody>
                  <a:tcPr marL="37215" marR="3721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(3.23%)</a:t>
                      </a:r>
                    </a:p>
                  </a:txBody>
                  <a:tcPr marL="37215" marR="3721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QS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RANKINGS</a:t>
                      </a:r>
                      <a:endParaRPr lang="en-US" sz="1200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2BA2-9EB7-4156-B1E7-B04541D05F1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304800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AKADEMIK &amp; ANTARABANGSA 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49454"/>
              </p:ext>
            </p:extLst>
          </p:nvPr>
        </p:nvGraphicFramePr>
        <p:xfrm>
          <a:off x="52068" y="1264920"/>
          <a:ext cx="9035938" cy="479467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61756"/>
                <a:gridCol w="1666910"/>
                <a:gridCol w="1032776"/>
                <a:gridCol w="811467"/>
                <a:gridCol w="627042"/>
                <a:gridCol w="560041"/>
                <a:gridCol w="648072"/>
                <a:gridCol w="612068"/>
                <a:gridCol w="720080"/>
                <a:gridCol w="1995726"/>
              </a:tblGrid>
              <a:tr h="1775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 panose="020B0606020202030204" pitchFamily="34" charset="0"/>
                        </a:rPr>
                        <a:t>NO.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KPI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2013 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Sasara</a:t>
                      </a:r>
                      <a:r>
                        <a:rPr lang="en-US" sz="1600" b="1" kern="1200" baseline="0" dirty="0" err="1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latin typeface="Arial Narrow" panose="020B0606020202030204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kern="1200" dirty="0" err="1" smtClean="0">
                          <a:latin typeface="Arial Narrow" panose="020B0606020202030204" pitchFamily="34" charset="0"/>
                        </a:rPr>
                        <a:t>Kategori</a:t>
                      </a:r>
                      <a:r>
                        <a:rPr lang="en-MY" sz="1400" b="1" kern="1200" dirty="0" smtClean="0">
                          <a:latin typeface="Arial Narrow" panose="020B0606020202030204" pitchFamily="34" charset="0"/>
                        </a:rPr>
                        <a:t> KPI</a:t>
                      </a:r>
                      <a:endParaRPr lang="en-US" sz="14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Tindakan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Pembetulan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baseline="0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Pencegahan</a:t>
                      </a:r>
                      <a:endParaRPr lang="en-US" sz="1600" b="1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Q1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Q2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latin typeface="Arial Narrow" panose="020B0606020202030204" pitchFamily="34" charset="0"/>
                        </a:rPr>
                        <a:t>Q3</a:t>
                      </a:r>
                      <a:endParaRPr lang="en-US" sz="1600" b="1" dirty="0" smtClean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37215" marR="3721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065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en-MY" sz="16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kolaborasi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perkongsian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program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dengan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universiti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6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en-US" sz="1600" b="1" i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13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14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15</a:t>
                      </a:r>
                    </a:p>
                  </a:txBody>
                  <a:tcPr marL="37215" marR="3721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endParaRPr lang="en-MY" sz="1400" b="0" i="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20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0" dirty="0" smtClean="0">
                          <a:effectLst/>
                          <a:latin typeface="Arial Narrow" panose="020B0606020202030204" pitchFamily="34" charset="0"/>
                        </a:rPr>
                        <a:t>6.</a:t>
                      </a:r>
                      <a:endParaRPr lang="en-MY" sz="16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program Accelerated Bachelor-Master Degree (ABMD) yang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ditawarkan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dan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program degree++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prasiswazah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0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Q4</a:t>
                      </a:r>
                      <a:endParaRPr lang="en-US" sz="1600" b="1" i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Q4</a:t>
                      </a:r>
                    </a:p>
                  </a:txBody>
                  <a:tcPr marL="37215" marR="3721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Q4</a:t>
                      </a:r>
                    </a:p>
                  </a:txBody>
                  <a:tcPr marL="37215" marR="3721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5</a:t>
                      </a:r>
                    </a:p>
                  </a:txBody>
                  <a:tcPr marL="37215" marR="3721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PS 2014</a:t>
                      </a:r>
                    </a:p>
                  </a:txBody>
                  <a:tcPr marL="37215" marR="3721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7215" marR="3721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97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Narrow" panose="020B0606020202030204" pitchFamily="34" charset="0"/>
                        </a:rPr>
                        <a:t>7.</a:t>
                      </a:r>
                      <a:endParaRPr lang="en-MY" sz="16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Bilangan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program yang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mendapat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akreditasi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MY" sz="1600" b="0" dirty="0" err="1">
                          <a:effectLst/>
                          <a:latin typeface="Arial Narrow" panose="020B0606020202030204" pitchFamily="34" charset="0"/>
                        </a:rPr>
                        <a:t>antarabangsa</a:t>
                      </a:r>
                      <a:r>
                        <a:rPr lang="en-MY" sz="1600" b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MY" sz="1600" b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 smtClean="0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 Narrow" panose="020B0606020202030204" pitchFamily="34" charset="0"/>
                        </a:rPr>
                        <a:t>27 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  <a:endParaRPr lang="en-US" sz="1600" b="1" i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Calibri"/>
                        </a:rPr>
                        <a:t>27</a:t>
                      </a:r>
                    </a:p>
                  </a:txBody>
                  <a:tcPr marL="37215" marR="37215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27</a:t>
                      </a:r>
                      <a:endParaRPr kumimoji="0" lang="en-MY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i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27</a:t>
                      </a:r>
                      <a:endParaRPr kumimoji="0" lang="en-MY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i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37215" marR="37215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PS </a:t>
                      </a:r>
                      <a:r>
                        <a:rPr lang="en-MY" sz="14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MY" sz="14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7215" marR="37215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22A7B-9C8B-4F75-82E9-3372C1DFF9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1704" y="332656"/>
            <a:ext cx="9144000" cy="720000"/>
          </a:xfrm>
          <a:prstGeom prst="rect">
            <a:avLst/>
          </a:prstGeom>
          <a:solidFill>
            <a:srgbClr val="990000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 baseline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	</a:t>
            </a:r>
            <a:r>
              <a:rPr lang="en-US" altLang="en-US" sz="40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AKADEMIK </a:t>
            </a:r>
            <a:r>
              <a:rPr lang="en-US" altLang="en-US" sz="36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&amp; </a:t>
            </a:r>
            <a:r>
              <a:rPr lang="en-US" altLang="en-US" sz="36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ANTARABANGSA</a:t>
            </a:r>
            <a:endParaRPr lang="en-MY" altLang="en-US" dirty="0" smtClean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29487</TotalTime>
  <Words>1875</Words>
  <Application>Microsoft Office PowerPoint</Application>
  <PresentationFormat>On-screen Show (4:3)</PresentationFormat>
  <Paragraphs>1072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PENCAPAIAN KPI KESELURUHAN (Q4)  2014</vt:lpstr>
      <vt:lpstr>PowerPoint Presentation</vt:lpstr>
      <vt:lpstr> PENCAPAIAN Q4 2014</vt:lpstr>
      <vt:lpstr> PENCAPAIAN Q4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PERKHIDMATAN PERPUSTAKAAN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RAIS</dc:creator>
  <cp:lastModifiedBy>Pendaftar</cp:lastModifiedBy>
  <cp:revision>320</cp:revision>
  <cp:lastPrinted>2014-11-20T03:59:28Z</cp:lastPrinted>
  <dcterms:created xsi:type="dcterms:W3CDTF">2014-12-24T09:01:20Z</dcterms:created>
  <dcterms:modified xsi:type="dcterms:W3CDTF">2015-04-01T00:54:21Z</dcterms:modified>
</cp:coreProperties>
</file>